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89" r:id="rId3"/>
    <p:sldId id="257" r:id="rId4"/>
    <p:sldId id="334" r:id="rId5"/>
    <p:sldId id="290" r:id="rId6"/>
    <p:sldId id="258" r:id="rId7"/>
    <p:sldId id="259" r:id="rId8"/>
    <p:sldId id="303" r:id="rId9"/>
    <p:sldId id="345" r:id="rId10"/>
    <p:sldId id="260" r:id="rId11"/>
    <p:sldId id="332" r:id="rId12"/>
    <p:sldId id="331" r:id="rId13"/>
    <p:sldId id="309" r:id="rId14"/>
    <p:sldId id="261" r:id="rId15"/>
    <p:sldId id="310" r:id="rId16"/>
    <p:sldId id="333" r:id="rId17"/>
    <p:sldId id="318" r:id="rId18"/>
    <p:sldId id="344" r:id="rId19"/>
    <p:sldId id="262" r:id="rId20"/>
    <p:sldId id="366" r:id="rId21"/>
    <p:sldId id="316" r:id="rId22"/>
    <p:sldId id="351" r:id="rId23"/>
    <p:sldId id="328" r:id="rId24"/>
    <p:sldId id="364" r:id="rId25"/>
    <p:sldId id="329" r:id="rId26"/>
    <p:sldId id="365" r:id="rId27"/>
    <p:sldId id="263" r:id="rId28"/>
    <p:sldId id="330" r:id="rId29"/>
    <p:sldId id="265" r:id="rId30"/>
    <p:sldId id="266" r:id="rId31"/>
    <p:sldId id="346" r:id="rId32"/>
    <p:sldId id="327" r:id="rId33"/>
    <p:sldId id="349" r:id="rId34"/>
    <p:sldId id="352" r:id="rId35"/>
    <p:sldId id="353" r:id="rId36"/>
    <p:sldId id="321" r:id="rId37"/>
    <p:sldId id="267" r:id="rId38"/>
    <p:sldId id="354" r:id="rId39"/>
    <p:sldId id="268" r:id="rId40"/>
    <p:sldId id="355" r:id="rId41"/>
    <p:sldId id="269" r:id="rId42"/>
    <p:sldId id="356" r:id="rId43"/>
    <p:sldId id="350" r:id="rId44"/>
    <p:sldId id="363" r:id="rId45"/>
    <p:sldId id="271" r:id="rId46"/>
    <p:sldId id="284" r:id="rId47"/>
    <p:sldId id="285" r:id="rId48"/>
    <p:sldId id="286" r:id="rId49"/>
    <p:sldId id="297" r:id="rId50"/>
    <p:sldId id="367" r:id="rId51"/>
    <p:sldId id="357" r:id="rId52"/>
    <p:sldId id="362" r:id="rId53"/>
    <p:sldId id="368" r:id="rId54"/>
    <p:sldId id="369" r:id="rId55"/>
    <p:sldId id="371" r:id="rId56"/>
    <p:sldId id="372" r:id="rId57"/>
    <p:sldId id="373" r:id="rId58"/>
    <p:sldId id="361" r:id="rId59"/>
    <p:sldId id="359" r:id="rId6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4B614-FB9F-459C-A3B9-AC0CA68AF79A}" type="datetimeFigureOut">
              <a:rPr lang="el-GR" smtClean="0"/>
              <a:t>27/10/2014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B38AF-B18D-4210-B903-06DA5E7B472F}" type="slidenum">
              <a:rPr lang="el-GR" smtClean="0"/>
              <a:t>‹#›</a:t>
            </a:fld>
            <a:endParaRPr lang="el-GR"/>
          </a:p>
        </p:txBody>
      </p:sp>
    </p:spTree>
    <p:extLst>
      <p:ext uri="{BB962C8B-B14F-4D97-AF65-F5344CB8AC3E}">
        <p14:creationId xmlns:p14="http://schemas.microsoft.com/office/powerpoint/2010/main" val="145448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461E5C5-965E-403D-B0E9-207BD4CA7E62}" type="slidenum">
              <a:rPr lang="el-GR" smtClean="0"/>
              <a:pPr/>
              <a:t>24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C5D9D30C-EFFB-478B-829D-104F30D53315}" type="datetimeFigureOut">
              <a:rPr lang="el-GR" smtClean="0"/>
              <a:t>27/10/2014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874407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D9D30C-EFFB-478B-829D-104F30D53315}" type="datetimeFigureOut">
              <a:rPr lang="el-GR" smtClean="0"/>
              <a:t>27/10/2014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3566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D9D30C-EFFB-478B-829D-104F30D53315}" type="datetimeFigureOut">
              <a:rPr lang="el-GR" smtClean="0"/>
              <a:t>27/10/2014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4065467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C5D9D30C-EFFB-478B-829D-104F30D53315}" type="datetimeFigureOut">
              <a:rPr lang="el-GR" smtClean="0"/>
              <a:t>27/10/2014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109803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C5D9D30C-EFFB-478B-829D-104F30D53315}" type="datetimeFigureOut">
              <a:rPr lang="el-GR" smtClean="0"/>
              <a:t>27/10/2014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49292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C5D9D30C-EFFB-478B-829D-104F30D53315}" type="datetimeFigureOut">
              <a:rPr lang="el-GR" smtClean="0"/>
              <a:t>27/10/2014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2771391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C5D9D30C-EFFB-478B-829D-104F30D53315}" type="datetimeFigureOut">
              <a:rPr lang="el-GR" smtClean="0"/>
              <a:t>27/10/2014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429276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C5D9D30C-EFFB-478B-829D-104F30D53315}" type="datetimeFigureOut">
              <a:rPr lang="el-GR" smtClean="0"/>
              <a:t>27/10/2014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571198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5D9D30C-EFFB-478B-829D-104F30D53315}" type="datetimeFigureOut">
              <a:rPr lang="el-GR" smtClean="0"/>
              <a:t>27/10/2014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43417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5D9D30C-EFFB-478B-829D-104F30D53315}" type="datetimeFigureOut">
              <a:rPr lang="el-GR" smtClean="0"/>
              <a:t>27/10/2014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371508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C5D9D30C-EFFB-478B-829D-104F30D53315}" type="datetimeFigureOut">
              <a:rPr lang="el-GR" smtClean="0"/>
              <a:t>27/10/2014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8ED8D39-06A3-49BA-B10B-9A572B58EC20}" type="slidenum">
              <a:rPr lang="el-GR" smtClean="0"/>
              <a:t>‹#›</a:t>
            </a:fld>
            <a:endParaRPr lang="el-GR"/>
          </a:p>
        </p:txBody>
      </p:sp>
    </p:spTree>
    <p:extLst>
      <p:ext uri="{BB962C8B-B14F-4D97-AF65-F5344CB8AC3E}">
        <p14:creationId xmlns:p14="http://schemas.microsoft.com/office/powerpoint/2010/main" val="531435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9D30C-EFFB-478B-829D-104F30D53315}" type="datetimeFigureOut">
              <a:rPr lang="el-GR" smtClean="0"/>
              <a:t>27/10/2014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D8D39-06A3-49BA-B10B-9A572B58EC20}" type="slidenum">
              <a:rPr lang="el-GR" smtClean="0"/>
              <a:t>‹#›</a:t>
            </a:fld>
            <a:endParaRPr lang="el-GR"/>
          </a:p>
        </p:txBody>
      </p:sp>
    </p:spTree>
    <p:extLst>
      <p:ext uri="{BB962C8B-B14F-4D97-AF65-F5344CB8AC3E}">
        <p14:creationId xmlns:p14="http://schemas.microsoft.com/office/powerpoint/2010/main" val="3445808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gif"/></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labtestsonline.gr/condition/Condition_Diabetes.html"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www.labtestsonline.gr/tests/TSH.html" TargetMode="External"/><Relationship Id="rId2" Type="http://schemas.openxmlformats.org/officeDocument/2006/relationships/hyperlink" Target="http://www.labtestsonline.gr/tests/GrowthHormone.html" TargetMode="External"/><Relationship Id="rId1" Type="http://schemas.openxmlformats.org/officeDocument/2006/relationships/slideLayout" Target="../slideLayouts/slideLayout7.xml"/><Relationship Id="rId4" Type="http://schemas.openxmlformats.org/officeDocument/2006/relationships/hyperlink" Target="http://www.labtestsonline.gr/condition/subfer.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46250" y="692696"/>
            <a:ext cx="7772400" cy="1470025"/>
          </a:xfrm>
          <a:solidFill>
            <a:schemeClr val="tx2">
              <a:lumMod val="60000"/>
              <a:lumOff val="40000"/>
            </a:schemeClr>
          </a:solidFill>
        </p:spPr>
        <p:txBody>
          <a:bodyPr>
            <a:normAutofit/>
          </a:bodyPr>
          <a:lstStyle/>
          <a:p>
            <a:r>
              <a:rPr lang="el-GR" sz="4800" b="1" dirty="0"/>
              <a:t>11. ΕΝΔΟΚΡΙΝΕΙΣ ΑΔΕΝΕΣ</a:t>
            </a:r>
            <a:endParaRPr lang="el-GR" sz="4800" dirty="0"/>
          </a:p>
        </p:txBody>
      </p:sp>
      <p:pic>
        <p:nvPicPr>
          <p:cNvPr id="1026" name="Picture 2" descr="https://encrypted-tbn1.gstatic.com/images?q=tbn:ANd9GcR9fhC4pOeMfL6-Hzv_ZjHtbjxaYrEUzD2BiKlLN9R8GbzrX11U_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780928"/>
            <a:ext cx="4905476"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844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63284" y="1052736"/>
            <a:ext cx="8747724" cy="2554545"/>
          </a:xfrm>
          <a:prstGeom prst="rect">
            <a:avLst/>
          </a:prstGeom>
          <a:ln>
            <a:solidFill>
              <a:srgbClr val="0070C0"/>
            </a:solidFill>
          </a:ln>
        </p:spPr>
        <p:txBody>
          <a:bodyPr wrap="square">
            <a:spAutoFit/>
          </a:bodyPr>
          <a:lstStyle/>
          <a:p>
            <a:r>
              <a:rPr lang="el-GR" sz="2000" dirty="0"/>
              <a:t>Οι ορμόνες μαζί με το νευρικό </a:t>
            </a:r>
            <a:r>
              <a:rPr lang="el-GR" sz="2000" dirty="0" smtClean="0"/>
              <a:t>σύστημα</a:t>
            </a:r>
            <a:r>
              <a:rPr lang="en-US" sz="2000" dirty="0" smtClean="0"/>
              <a:t> </a:t>
            </a:r>
            <a:r>
              <a:rPr lang="el-GR" sz="2000" dirty="0" smtClean="0"/>
              <a:t>ρυθμίζουν </a:t>
            </a:r>
            <a:r>
              <a:rPr lang="el-GR" sz="2000" dirty="0"/>
              <a:t>τη λειτουργία του </a:t>
            </a:r>
            <a:r>
              <a:rPr lang="el-GR" sz="2000" dirty="0" smtClean="0"/>
              <a:t>ανθρώπινου οργανισμού</a:t>
            </a:r>
            <a:r>
              <a:rPr lang="el-GR" sz="2000" dirty="0"/>
              <a:t>. </a:t>
            </a:r>
            <a:endParaRPr lang="el-GR" sz="2000" dirty="0" smtClean="0"/>
          </a:p>
          <a:p>
            <a:r>
              <a:rPr lang="el-GR" sz="2000" dirty="0" smtClean="0"/>
              <a:t>Η </a:t>
            </a:r>
            <a:r>
              <a:rPr lang="el-GR" sz="2000" dirty="0"/>
              <a:t>παρουσία τους ή η </a:t>
            </a:r>
            <a:r>
              <a:rPr lang="el-GR" sz="2000" dirty="0" smtClean="0"/>
              <a:t>απουσία</a:t>
            </a:r>
            <a:r>
              <a:rPr lang="en-US" sz="2000" dirty="0" smtClean="0"/>
              <a:t> </a:t>
            </a:r>
            <a:r>
              <a:rPr lang="el-GR" sz="2000" dirty="0" smtClean="0"/>
              <a:t>τους </a:t>
            </a:r>
            <a:r>
              <a:rPr lang="el-GR" sz="2000" dirty="0"/>
              <a:t>επηρεάζει </a:t>
            </a:r>
            <a:endParaRPr lang="el-GR" sz="2000" dirty="0" smtClean="0"/>
          </a:p>
          <a:p>
            <a:pPr marL="342900" indent="-342900">
              <a:buFont typeface="Arial" pitchFamily="34" charset="0"/>
              <a:buChar char="•"/>
            </a:pPr>
            <a:r>
              <a:rPr lang="el-GR" sz="2000" dirty="0" smtClean="0"/>
              <a:t>το </a:t>
            </a:r>
            <a:r>
              <a:rPr lang="el-GR" sz="2000" dirty="0"/>
              <a:t>μεταβολισμό, </a:t>
            </a:r>
            <a:endParaRPr lang="el-GR" sz="2000" dirty="0" smtClean="0"/>
          </a:p>
          <a:p>
            <a:pPr marL="342900" indent="-342900">
              <a:buFont typeface="Arial" pitchFamily="34" charset="0"/>
              <a:buChar char="•"/>
            </a:pPr>
            <a:r>
              <a:rPr lang="el-GR" sz="2000" dirty="0" smtClean="0"/>
              <a:t>την εμφάνιση </a:t>
            </a:r>
            <a:r>
              <a:rPr lang="el-GR" sz="2000" dirty="0"/>
              <a:t>του ατόμου και </a:t>
            </a:r>
            <a:endParaRPr lang="el-GR" sz="2000" dirty="0" smtClean="0"/>
          </a:p>
          <a:p>
            <a:pPr marL="342900" indent="-342900">
              <a:buFont typeface="Arial" pitchFamily="34" charset="0"/>
              <a:buChar char="•"/>
            </a:pPr>
            <a:r>
              <a:rPr lang="el-GR" sz="2000" dirty="0" smtClean="0"/>
              <a:t>τη </a:t>
            </a:r>
            <a:r>
              <a:rPr lang="el-GR" sz="2000" dirty="0"/>
              <a:t>συμπεριφορά. </a:t>
            </a:r>
            <a:endParaRPr lang="el-GR" sz="2000" dirty="0" smtClean="0"/>
          </a:p>
          <a:p>
            <a:r>
              <a:rPr lang="el-GR" sz="2000" dirty="0" smtClean="0"/>
              <a:t>Το νευρι</a:t>
            </a:r>
            <a:r>
              <a:rPr lang="el-GR" sz="2000" dirty="0"/>
              <a:t>κό σύστημα είναι υπεύθυνο για τη </a:t>
            </a:r>
            <a:r>
              <a:rPr lang="el-GR" sz="2000" dirty="0" smtClean="0"/>
              <a:t>γρήγορη</a:t>
            </a:r>
            <a:r>
              <a:rPr lang="en-US" sz="2000" dirty="0" smtClean="0"/>
              <a:t> </a:t>
            </a:r>
            <a:r>
              <a:rPr lang="el-GR" sz="2000" dirty="0" smtClean="0"/>
              <a:t>ρύθμιση</a:t>
            </a:r>
            <a:r>
              <a:rPr lang="el-GR" sz="2000" dirty="0"/>
              <a:t>, ενώ οι ενδοκρινείς αδένες για </a:t>
            </a:r>
            <a:r>
              <a:rPr lang="el-GR" sz="2000" dirty="0" smtClean="0"/>
              <a:t>τη</a:t>
            </a:r>
            <a:r>
              <a:rPr lang="en-US" sz="2000" dirty="0" smtClean="0"/>
              <a:t> </a:t>
            </a:r>
            <a:r>
              <a:rPr lang="el-GR" sz="2000" dirty="0" smtClean="0"/>
              <a:t>ρύθμιση </a:t>
            </a:r>
            <a:r>
              <a:rPr lang="el-GR" sz="2000" dirty="0"/>
              <a:t>αλλαγών που απαιτούν </a:t>
            </a:r>
            <a:r>
              <a:rPr lang="el-GR" sz="2000" dirty="0" smtClean="0"/>
              <a:t>περισσότερο</a:t>
            </a:r>
            <a:r>
              <a:rPr lang="en-US" sz="2000" dirty="0" smtClean="0"/>
              <a:t> </a:t>
            </a:r>
            <a:r>
              <a:rPr lang="el-GR" sz="2000" dirty="0" smtClean="0"/>
              <a:t>χρόνο</a:t>
            </a:r>
            <a:r>
              <a:rPr lang="el-GR" sz="2000" dirty="0"/>
              <a:t>. </a:t>
            </a:r>
          </a:p>
        </p:txBody>
      </p:sp>
      <p:sp>
        <p:nvSpPr>
          <p:cNvPr id="6" name="Ορθογώνιο 5"/>
          <p:cNvSpPr/>
          <p:nvPr/>
        </p:nvSpPr>
        <p:spPr>
          <a:xfrm>
            <a:off x="230119" y="4581128"/>
            <a:ext cx="8747724" cy="1631216"/>
          </a:xfrm>
          <a:prstGeom prst="rect">
            <a:avLst/>
          </a:prstGeom>
          <a:solidFill>
            <a:schemeClr val="accent5">
              <a:lumMod val="60000"/>
              <a:lumOff val="40000"/>
            </a:schemeClr>
          </a:solidFill>
          <a:ln>
            <a:solidFill>
              <a:srgbClr val="FF0000"/>
            </a:solidFill>
          </a:ln>
        </p:spPr>
        <p:txBody>
          <a:bodyPr wrap="square">
            <a:spAutoFit/>
          </a:bodyPr>
          <a:lstStyle/>
          <a:p>
            <a:r>
              <a:rPr lang="el-GR" sz="2000" dirty="0" smtClean="0"/>
              <a:t>Οι ορμόνες ρυθμίζουν </a:t>
            </a:r>
            <a:r>
              <a:rPr lang="el-GR" sz="2000" dirty="0"/>
              <a:t>την αύξηση, την ανάπτυξη, </a:t>
            </a:r>
            <a:r>
              <a:rPr lang="el-GR" sz="2000" dirty="0" smtClean="0"/>
              <a:t>το μεταβολισμό</a:t>
            </a:r>
            <a:r>
              <a:rPr lang="el-GR" sz="2000" dirty="0"/>
              <a:t>, την αναπαραγωγή </a:t>
            </a:r>
            <a:r>
              <a:rPr lang="el-GR" sz="2000" dirty="0" smtClean="0"/>
              <a:t>και ενισχύουν </a:t>
            </a:r>
            <a:r>
              <a:rPr lang="el-GR" sz="2000" dirty="0"/>
              <a:t>την ικανότητα του </a:t>
            </a:r>
            <a:r>
              <a:rPr lang="el-GR" sz="2000" dirty="0" smtClean="0"/>
              <a:t>οργανισμού να </a:t>
            </a:r>
            <a:r>
              <a:rPr lang="el-GR" sz="2000" dirty="0"/>
              <a:t>αντεπεξέρχεται τόσο στο σωματικό </a:t>
            </a:r>
            <a:r>
              <a:rPr lang="el-GR" sz="2000" dirty="0" smtClean="0"/>
              <a:t>όσο και </a:t>
            </a:r>
            <a:r>
              <a:rPr lang="el-GR" sz="2000" dirty="0"/>
              <a:t>το ψυχικό στρες</a:t>
            </a:r>
            <a:r>
              <a:rPr lang="el-GR" sz="2000" dirty="0" smtClean="0"/>
              <a:t>.</a:t>
            </a:r>
          </a:p>
          <a:p>
            <a:r>
              <a:rPr lang="el-GR" sz="2000" dirty="0"/>
              <a:t>Είναι υπεύθυνες για τη διατήρηση </a:t>
            </a:r>
            <a:r>
              <a:rPr lang="el-GR" sz="2000" dirty="0" smtClean="0"/>
              <a:t>της ομοιόστασης </a:t>
            </a:r>
            <a:r>
              <a:rPr lang="el-GR" sz="2000" dirty="0"/>
              <a:t>ρυθμίζοντας το</a:t>
            </a:r>
          </a:p>
          <a:p>
            <a:r>
              <a:rPr lang="el-GR" sz="2000" dirty="0"/>
              <a:t>ηλεκτρολυτικό ισοζύγιο και </a:t>
            </a:r>
            <a:r>
              <a:rPr lang="el-GR" sz="2000" dirty="0" smtClean="0"/>
              <a:t>το ισοζύγιο οξέων-βάσεων.</a:t>
            </a:r>
            <a:endParaRPr lang="el-GR" sz="2000" dirty="0"/>
          </a:p>
        </p:txBody>
      </p:sp>
      <p:sp>
        <p:nvSpPr>
          <p:cNvPr id="8" name="Ορθογώνιο 7"/>
          <p:cNvSpPr/>
          <p:nvPr/>
        </p:nvSpPr>
        <p:spPr>
          <a:xfrm>
            <a:off x="163284" y="283872"/>
            <a:ext cx="3865032" cy="461665"/>
          </a:xfrm>
          <a:prstGeom prst="rect">
            <a:avLst/>
          </a:prstGeom>
          <a:solidFill>
            <a:srgbClr val="FFC000"/>
          </a:solidFill>
        </p:spPr>
        <p:txBody>
          <a:bodyPr wrap="none">
            <a:spAutoFit/>
          </a:bodyPr>
          <a:lstStyle/>
          <a:p>
            <a:r>
              <a:rPr lang="el-GR" sz="2400" b="1" dirty="0" smtClean="0"/>
              <a:t>Ποιος ο ρόλος των ορμονών;</a:t>
            </a:r>
            <a:endParaRPr lang="el-GR" sz="2400" b="1" dirty="0"/>
          </a:p>
        </p:txBody>
      </p:sp>
      <p:sp>
        <p:nvSpPr>
          <p:cNvPr id="4" name="TextBox 3"/>
          <p:cNvSpPr txBox="1"/>
          <p:nvPr/>
        </p:nvSpPr>
        <p:spPr>
          <a:xfrm>
            <a:off x="250402" y="4211796"/>
            <a:ext cx="1588897" cy="369332"/>
          </a:xfrm>
          <a:prstGeom prst="rect">
            <a:avLst/>
          </a:prstGeom>
          <a:noFill/>
        </p:spPr>
        <p:txBody>
          <a:bodyPr wrap="none" rtlCol="0">
            <a:spAutoFit/>
          </a:bodyPr>
          <a:lstStyle/>
          <a:p>
            <a:r>
              <a:rPr lang="el-GR" b="1" dirty="0" smtClean="0"/>
              <a:t>Πιο αναλυτικά</a:t>
            </a:r>
            <a:endParaRPr lang="el-GR" b="1" dirty="0"/>
          </a:p>
        </p:txBody>
      </p:sp>
    </p:spTree>
    <p:extLst>
      <p:ext uri="{BB962C8B-B14F-4D97-AF65-F5344CB8AC3E}">
        <p14:creationId xmlns:p14="http://schemas.microsoft.com/office/powerpoint/2010/main" val="4026523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gocheapandchic.gr/testblog/wp-content/uploads/2012/10/182888434838299776_SGXlZG2B_c.jpg"/>
          <p:cNvPicPr>
            <a:picLocks noChangeAspect="1" noChangeArrowheads="1"/>
          </p:cNvPicPr>
          <p:nvPr/>
        </p:nvPicPr>
        <p:blipFill rotWithShape="1">
          <a:blip r:embed="rId2">
            <a:extLst>
              <a:ext uri="{28A0092B-C50C-407E-A947-70E740481C1C}">
                <a14:useLocalDpi xmlns:a14="http://schemas.microsoft.com/office/drawing/2010/main" val="0"/>
              </a:ext>
            </a:extLst>
          </a:blip>
          <a:srcRect l="8979" r="7974"/>
          <a:stretch/>
        </p:blipFill>
        <p:spPr bwMode="auto">
          <a:xfrm>
            <a:off x="971600" y="620687"/>
            <a:ext cx="4536504" cy="5462533"/>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5652120" y="5612891"/>
            <a:ext cx="2935740" cy="369332"/>
          </a:xfrm>
          <a:prstGeom prst="rect">
            <a:avLst/>
          </a:prstGeom>
        </p:spPr>
        <p:txBody>
          <a:bodyPr wrap="none">
            <a:spAutoFit/>
          </a:bodyPr>
          <a:lstStyle/>
          <a:p>
            <a:r>
              <a:rPr lang="el-GR" b="1" dirty="0"/>
              <a:t>Για όλα φταίνε οι </a:t>
            </a:r>
            <a:r>
              <a:rPr lang="el-GR" b="1" dirty="0" smtClean="0"/>
              <a:t>… ορμόνες</a:t>
            </a:r>
            <a:endParaRPr lang="el-GR" dirty="0"/>
          </a:p>
        </p:txBody>
      </p:sp>
    </p:spTree>
    <p:extLst>
      <p:ext uri="{BB962C8B-B14F-4D97-AF65-F5344CB8AC3E}">
        <p14:creationId xmlns:p14="http://schemas.microsoft.com/office/powerpoint/2010/main" val="631814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3000" y="1052736"/>
            <a:ext cx="8496944" cy="1015663"/>
          </a:xfrm>
          <a:prstGeom prst="rect">
            <a:avLst/>
          </a:prstGeom>
          <a:solidFill>
            <a:schemeClr val="bg2">
              <a:lumMod val="90000"/>
            </a:schemeClr>
          </a:solidFill>
        </p:spPr>
        <p:txBody>
          <a:bodyPr wrap="square">
            <a:spAutoFit/>
          </a:bodyPr>
          <a:lstStyle/>
          <a:p>
            <a:r>
              <a:rPr lang="el-GR" sz="2000" b="1" dirty="0"/>
              <a:t>Το νευρικό σύστημα και οι ενδοκρινείς αδένες εξυπηρετούν τη </a:t>
            </a:r>
            <a:r>
              <a:rPr lang="el-GR" sz="2000" b="1" dirty="0" smtClean="0"/>
              <a:t>μεταβίβαση μηνυμάτων </a:t>
            </a:r>
            <a:r>
              <a:rPr lang="el-GR" sz="2000" b="1" dirty="0"/>
              <a:t>από ένα σημείο του σώματος σε άλλο. Να αναφέρετε 3 διαφορές </a:t>
            </a:r>
            <a:r>
              <a:rPr lang="el-GR" sz="2000" b="1" dirty="0" smtClean="0"/>
              <a:t>μεταξύ των </a:t>
            </a:r>
            <a:r>
              <a:rPr lang="el-GR" sz="2000" b="1" dirty="0"/>
              <a:t>δύο συστημάτων.</a:t>
            </a:r>
          </a:p>
        </p:txBody>
      </p:sp>
      <p:sp>
        <p:nvSpPr>
          <p:cNvPr id="3" name="Ορθογώνιο 2"/>
          <p:cNvSpPr/>
          <p:nvPr/>
        </p:nvSpPr>
        <p:spPr>
          <a:xfrm>
            <a:off x="323528" y="2420888"/>
            <a:ext cx="8496944" cy="3477875"/>
          </a:xfrm>
          <a:prstGeom prst="rect">
            <a:avLst/>
          </a:prstGeom>
        </p:spPr>
        <p:txBody>
          <a:bodyPr wrap="square">
            <a:spAutoFit/>
          </a:bodyPr>
          <a:lstStyle/>
          <a:p>
            <a:pPr marL="261938" indent="-261938"/>
            <a:r>
              <a:rPr lang="el-GR" sz="2000" dirty="0" smtClean="0"/>
              <a:t>α. </a:t>
            </a:r>
            <a:r>
              <a:rPr lang="el-GR" sz="2000" dirty="0"/>
              <a:t>το νευρικό σύστημα είναι υπεύθυνο για γρήγορη ρύθμιση, ενώ οι </a:t>
            </a:r>
            <a:r>
              <a:rPr lang="el-GR" sz="2000" dirty="0" smtClean="0"/>
              <a:t>ενδοκρινείς αδένες </a:t>
            </a:r>
            <a:r>
              <a:rPr lang="el-GR" sz="2000" dirty="0"/>
              <a:t>για αλλαγές που απαιτούν περισσότερο χρόνο</a:t>
            </a:r>
            <a:r>
              <a:rPr lang="el-GR" sz="2000" dirty="0" smtClean="0"/>
              <a:t>.</a:t>
            </a:r>
          </a:p>
          <a:p>
            <a:pPr marL="261938" indent="-261938"/>
            <a:endParaRPr lang="el-GR" sz="2000" dirty="0"/>
          </a:p>
          <a:p>
            <a:pPr marL="261938" indent="-261938"/>
            <a:r>
              <a:rPr lang="el-GR" sz="2000" dirty="0"/>
              <a:t>β. το νευρικό σύστημα δρα τοπικά, οι ορμόνες όμως που παράγονται από </a:t>
            </a:r>
            <a:r>
              <a:rPr lang="el-GR" sz="2000" dirty="0" smtClean="0"/>
              <a:t>τους ενδοκρινείς </a:t>
            </a:r>
            <a:r>
              <a:rPr lang="el-GR" sz="2000" dirty="0"/>
              <a:t>αδένες, με την κυκλοφορία του αίματος, φτάνουν σε όλα τα </a:t>
            </a:r>
            <a:r>
              <a:rPr lang="el-GR" sz="2000" dirty="0" smtClean="0"/>
              <a:t>κύτταρα του </a:t>
            </a:r>
            <a:r>
              <a:rPr lang="el-GR" sz="2000" dirty="0"/>
              <a:t>οργανισμού</a:t>
            </a:r>
            <a:r>
              <a:rPr lang="el-GR" sz="2000" dirty="0" smtClean="0"/>
              <a:t>.</a:t>
            </a:r>
          </a:p>
          <a:p>
            <a:pPr marL="261938" indent="-261938"/>
            <a:endParaRPr lang="el-GR" sz="2000" dirty="0"/>
          </a:p>
          <a:p>
            <a:pPr marL="261938" indent="-261938"/>
            <a:r>
              <a:rPr lang="el-GR" sz="2000" dirty="0"/>
              <a:t>γ. Το σύστημα των ενδοκρινών αδένων επηρεάζει τις λειτουργίες του </a:t>
            </a:r>
            <a:r>
              <a:rPr lang="el-GR" sz="2000" dirty="0" smtClean="0"/>
              <a:t>οργανισμού </a:t>
            </a:r>
            <a:r>
              <a:rPr lang="el-GR" sz="2000" dirty="0"/>
              <a:t>μακροπρόθεσμα όπως, για παράδειγμα, την ανάπτυξη. Το νευρικό σύστημα</a:t>
            </a:r>
            <a:r>
              <a:rPr lang="el-GR" sz="2000" dirty="0" smtClean="0"/>
              <a:t>, αντίθετα</a:t>
            </a:r>
            <a:r>
              <a:rPr lang="el-GR" sz="2000" dirty="0"/>
              <a:t>, επηρεάζει τις λειτουργίες άμεσα, για παράδειγμα τη ρύθμιση της </a:t>
            </a:r>
            <a:r>
              <a:rPr lang="el-GR" sz="2000" dirty="0" smtClean="0"/>
              <a:t>θερμοκρασίας</a:t>
            </a:r>
            <a:r>
              <a:rPr lang="el-GR" sz="2000" dirty="0"/>
              <a:t>.</a:t>
            </a:r>
          </a:p>
        </p:txBody>
      </p:sp>
      <p:sp>
        <p:nvSpPr>
          <p:cNvPr id="4" name="TextBox 3"/>
          <p:cNvSpPr txBox="1"/>
          <p:nvPr/>
        </p:nvSpPr>
        <p:spPr>
          <a:xfrm rot="20997851">
            <a:off x="211245" y="380075"/>
            <a:ext cx="1128835" cy="400110"/>
          </a:xfrm>
          <a:prstGeom prst="rect">
            <a:avLst/>
          </a:prstGeom>
          <a:solidFill>
            <a:srgbClr val="FFC000"/>
          </a:solidFill>
        </p:spPr>
        <p:txBody>
          <a:bodyPr wrap="none" rtlCol="0">
            <a:spAutoFit/>
          </a:bodyPr>
          <a:lstStyle/>
          <a:p>
            <a:r>
              <a:rPr lang="el-GR" sz="2000" dirty="0" smtClean="0"/>
              <a:t>Ερώτηση</a:t>
            </a:r>
            <a:endParaRPr lang="el-GR" sz="2000" dirty="0"/>
          </a:p>
        </p:txBody>
      </p:sp>
    </p:spTree>
    <p:extLst>
      <p:ext uri="{BB962C8B-B14F-4D97-AF65-F5344CB8AC3E}">
        <p14:creationId xmlns:p14="http://schemas.microsoft.com/office/powerpoint/2010/main" val="328245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625032019"/>
              </p:ext>
            </p:extLst>
          </p:nvPr>
        </p:nvGraphicFramePr>
        <p:xfrm>
          <a:off x="262778" y="944136"/>
          <a:ext cx="8341671" cy="3238088"/>
        </p:xfrm>
        <a:graphic>
          <a:graphicData uri="http://schemas.openxmlformats.org/drawingml/2006/table">
            <a:tbl>
              <a:tblPr firstRow="1" bandRow="1">
                <a:tableStyleId>{5C22544A-7EE6-4342-B048-85BDC9FD1C3A}</a:tableStyleId>
              </a:tblPr>
              <a:tblGrid>
                <a:gridCol w="2371652"/>
                <a:gridCol w="3258458"/>
                <a:gridCol w="2711561"/>
              </a:tblGrid>
              <a:tr h="370840">
                <a:tc>
                  <a:txBody>
                    <a:bodyPr/>
                    <a:lstStyle/>
                    <a:p>
                      <a:r>
                        <a:rPr lang="el-GR" sz="2000" b="1" dirty="0" smtClean="0"/>
                        <a:t>Ομάδα</a:t>
                      </a:r>
                      <a:endParaRPr lang="el-GR" sz="2000" dirty="0"/>
                    </a:p>
                  </a:txBody>
                  <a:tcPr/>
                </a:tc>
                <a:tc>
                  <a:txBody>
                    <a:bodyPr/>
                    <a:lstStyle/>
                    <a:p>
                      <a:r>
                        <a:rPr lang="el-GR" sz="2000" b="1" dirty="0" smtClean="0"/>
                        <a:t>Ορμόνες</a:t>
                      </a:r>
                      <a:endParaRPr lang="el-GR" sz="2000" dirty="0"/>
                    </a:p>
                  </a:txBody>
                  <a:tcPr/>
                </a:tc>
                <a:tc>
                  <a:txBody>
                    <a:bodyPr/>
                    <a:lstStyle/>
                    <a:p>
                      <a:r>
                        <a:rPr lang="el-GR" sz="2000" b="1" dirty="0" smtClean="0"/>
                        <a:t>Τόπος παραγωγής</a:t>
                      </a:r>
                      <a:endParaRPr lang="el-GR" sz="2000" dirty="0"/>
                    </a:p>
                  </a:txBody>
                  <a:tcPr/>
                </a:tc>
              </a:tr>
              <a:tr h="370840">
                <a:tc>
                  <a:txBody>
                    <a:bodyPr/>
                    <a:lstStyle/>
                    <a:p>
                      <a:r>
                        <a:rPr lang="el-GR" sz="2000" dirty="0" err="1" smtClean="0"/>
                        <a:t>Αμίνες</a:t>
                      </a:r>
                      <a:endParaRPr lang="el-GR" sz="2000" dirty="0"/>
                    </a:p>
                  </a:txBody>
                  <a:tcPr anchor="ctr"/>
                </a:tc>
                <a:tc>
                  <a:txBody>
                    <a:bodyPr/>
                    <a:lstStyle/>
                    <a:p>
                      <a:r>
                        <a:rPr lang="el-GR" sz="2000" dirty="0" smtClean="0"/>
                        <a:t>Θυροξίνη</a:t>
                      </a:r>
                      <a:endParaRPr lang="en-US" sz="2000" dirty="0" smtClean="0"/>
                    </a:p>
                    <a:p>
                      <a:r>
                        <a:rPr lang="el-GR" sz="2000" dirty="0" smtClean="0"/>
                        <a:t>Αδρεναλίνη</a:t>
                      </a:r>
                    </a:p>
                    <a:p>
                      <a:r>
                        <a:rPr lang="el-GR" sz="2000" dirty="0" err="1" smtClean="0"/>
                        <a:t>Νοραδρεναλίνη</a:t>
                      </a:r>
                      <a:endParaRPr lang="el-GR"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Θυρεοειδής αδένας</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kern="1200" dirty="0" smtClean="0">
                          <a:solidFill>
                            <a:schemeClr val="dk1"/>
                          </a:solidFill>
                          <a:latin typeface="+mn-lt"/>
                          <a:ea typeface="+mn-ea"/>
                          <a:cs typeface="+mn-cs"/>
                        </a:rPr>
                        <a:t>Επινεφρίδια</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Επινεφρίδια</a:t>
                      </a:r>
                    </a:p>
                  </a:txBody>
                  <a:tcPr anchor="ctr"/>
                </a:tc>
              </a:tr>
              <a:tr h="830168">
                <a:tc>
                  <a:txBody>
                    <a:bodyPr/>
                    <a:lstStyle/>
                    <a:p>
                      <a:r>
                        <a:rPr lang="el-GR" sz="2000" dirty="0" smtClean="0"/>
                        <a:t>Πρωτεΐνες-πεπτίδια</a:t>
                      </a:r>
                      <a:endParaRPr lang="el-GR" sz="2000" dirty="0"/>
                    </a:p>
                  </a:txBody>
                  <a:tcPr anchor="ctr"/>
                </a:tc>
                <a:tc>
                  <a:txBody>
                    <a:bodyPr/>
                    <a:lstStyle/>
                    <a:p>
                      <a:r>
                        <a:rPr lang="el-GR" sz="2000" dirty="0" err="1" smtClean="0"/>
                        <a:t>Ωκυτοκίνη</a:t>
                      </a:r>
                      <a:r>
                        <a:rPr lang="el-GR" sz="2000" dirty="0" smtClean="0"/>
                        <a:t> </a:t>
                      </a:r>
                    </a:p>
                    <a:p>
                      <a:r>
                        <a:rPr lang="el-GR" sz="2000" dirty="0" smtClean="0"/>
                        <a:t>Ινσουλίνη</a:t>
                      </a:r>
                      <a:endParaRPr lang="el-GR"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Υποθάλαμος </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Πάγκρεας</a:t>
                      </a:r>
                    </a:p>
                  </a:txBody>
                  <a:tcPr anchor="ctr"/>
                </a:tc>
              </a:tr>
              <a:tr h="370840">
                <a:tc>
                  <a:txBody>
                    <a:bodyPr/>
                    <a:lstStyle/>
                    <a:p>
                      <a:r>
                        <a:rPr lang="el-GR" sz="2000" dirty="0" err="1" smtClean="0"/>
                        <a:t>Στεροειδείς</a:t>
                      </a:r>
                      <a:endParaRPr lang="el-GR" sz="2000" dirty="0"/>
                    </a:p>
                  </a:txBody>
                  <a:tcPr anchor="ctr"/>
                </a:tc>
                <a:tc>
                  <a:txBody>
                    <a:bodyPr/>
                    <a:lstStyle/>
                    <a:p>
                      <a:r>
                        <a:rPr lang="el-GR" sz="2000" dirty="0" err="1" smtClean="0"/>
                        <a:t>Αλδοστερόνη</a:t>
                      </a:r>
                      <a:r>
                        <a:rPr lang="el-GR" sz="2000" dirty="0" smtClean="0"/>
                        <a:t> </a:t>
                      </a:r>
                    </a:p>
                    <a:p>
                      <a:r>
                        <a:rPr lang="el-GR" sz="2000" dirty="0" smtClean="0"/>
                        <a:t>Οιστρογόνα</a:t>
                      </a:r>
                    </a:p>
                    <a:p>
                      <a:r>
                        <a:rPr lang="el-GR" sz="2000" dirty="0" smtClean="0"/>
                        <a:t>Τεστοστερόνη</a:t>
                      </a:r>
                      <a:endParaRPr lang="el-GR" sz="20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Επινεφρίδια</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Ωοθήκες</a:t>
                      </a:r>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Όρχεις</a:t>
                      </a:r>
                    </a:p>
                  </a:txBody>
                  <a:tcPr anchor="ctr"/>
                </a:tc>
              </a:tr>
            </a:tbl>
          </a:graphicData>
        </a:graphic>
      </p:graphicFrame>
      <p:sp>
        <p:nvSpPr>
          <p:cNvPr id="3" name="Ορθογώνιο 2"/>
          <p:cNvSpPr/>
          <p:nvPr/>
        </p:nvSpPr>
        <p:spPr>
          <a:xfrm>
            <a:off x="279106" y="409236"/>
            <a:ext cx="6912768" cy="400110"/>
          </a:xfrm>
          <a:prstGeom prst="rect">
            <a:avLst/>
          </a:prstGeom>
        </p:spPr>
        <p:txBody>
          <a:bodyPr wrap="square">
            <a:spAutoFit/>
          </a:bodyPr>
          <a:lstStyle/>
          <a:p>
            <a:r>
              <a:rPr lang="el-GR" sz="2000" dirty="0" smtClean="0"/>
              <a:t>Οι κυριότερες </a:t>
            </a:r>
            <a:r>
              <a:rPr lang="el-GR" sz="2000" b="1" dirty="0" smtClean="0"/>
              <a:t>ομάδες ορμονών</a:t>
            </a:r>
            <a:r>
              <a:rPr lang="en-US" sz="2000" b="1" dirty="0" smtClean="0"/>
              <a:t> </a:t>
            </a:r>
            <a:r>
              <a:rPr lang="el-GR" sz="2000" dirty="0" smtClean="0"/>
              <a:t>φαίνονται στον πίνακα</a:t>
            </a:r>
            <a:endParaRPr lang="el-GR" sz="2000" dirty="0"/>
          </a:p>
        </p:txBody>
      </p:sp>
      <p:sp>
        <p:nvSpPr>
          <p:cNvPr id="4" name="Ορθογώνιο 3"/>
          <p:cNvSpPr/>
          <p:nvPr/>
        </p:nvSpPr>
        <p:spPr>
          <a:xfrm>
            <a:off x="251520" y="4608709"/>
            <a:ext cx="4356484" cy="369332"/>
          </a:xfrm>
          <a:prstGeom prst="rect">
            <a:avLst/>
          </a:prstGeom>
        </p:spPr>
        <p:txBody>
          <a:bodyPr wrap="square">
            <a:spAutoFit/>
          </a:bodyPr>
          <a:lstStyle/>
          <a:p>
            <a:r>
              <a:rPr lang="el-GR" dirty="0"/>
              <a:t> </a:t>
            </a:r>
            <a:r>
              <a:rPr lang="el-GR" b="1" dirty="0" err="1" smtClean="0"/>
              <a:t>αμίνες</a:t>
            </a:r>
            <a:r>
              <a:rPr lang="el-GR" b="1" dirty="0" smtClean="0"/>
              <a:t>:</a:t>
            </a:r>
            <a:r>
              <a:rPr lang="el-GR" dirty="0" smtClean="0"/>
              <a:t> </a:t>
            </a:r>
            <a:r>
              <a:rPr lang="el-GR" dirty="0"/>
              <a:t>αποτελούν παράγωγα αμινοξέων </a:t>
            </a:r>
          </a:p>
        </p:txBody>
      </p:sp>
      <p:sp>
        <p:nvSpPr>
          <p:cNvPr id="5" name="Ορθογώνιο 4"/>
          <p:cNvSpPr/>
          <p:nvPr/>
        </p:nvSpPr>
        <p:spPr>
          <a:xfrm>
            <a:off x="251520" y="6240881"/>
            <a:ext cx="6377982" cy="369332"/>
          </a:xfrm>
          <a:prstGeom prst="rect">
            <a:avLst/>
          </a:prstGeom>
        </p:spPr>
        <p:txBody>
          <a:bodyPr wrap="square">
            <a:spAutoFit/>
          </a:bodyPr>
          <a:lstStyle/>
          <a:p>
            <a:r>
              <a:rPr lang="el-GR" b="1" dirty="0" err="1" smtClean="0">
                <a:solidFill>
                  <a:prstClr val="black"/>
                </a:solidFill>
              </a:rPr>
              <a:t>στεροειδείς</a:t>
            </a:r>
            <a:r>
              <a:rPr lang="el-GR" dirty="0">
                <a:solidFill>
                  <a:prstClr val="black"/>
                </a:solidFill>
              </a:rPr>
              <a:t> </a:t>
            </a:r>
            <a:r>
              <a:rPr lang="el-GR" dirty="0" smtClean="0">
                <a:solidFill>
                  <a:prstClr val="black"/>
                </a:solidFill>
              </a:rPr>
              <a:t>ορμόνες: έχουν </a:t>
            </a:r>
            <a:r>
              <a:rPr lang="el-GR" dirty="0">
                <a:solidFill>
                  <a:prstClr val="black"/>
                </a:solidFill>
              </a:rPr>
              <a:t>ως πρόδρομη ουσία τη χοληστερόλη</a:t>
            </a:r>
            <a:endParaRPr lang="el-GR" dirty="0"/>
          </a:p>
        </p:txBody>
      </p:sp>
      <p:sp>
        <p:nvSpPr>
          <p:cNvPr id="6" name="Ορθογώνιο 5"/>
          <p:cNvSpPr/>
          <p:nvPr/>
        </p:nvSpPr>
        <p:spPr>
          <a:xfrm>
            <a:off x="279106" y="5376991"/>
            <a:ext cx="5945934" cy="369332"/>
          </a:xfrm>
          <a:prstGeom prst="rect">
            <a:avLst/>
          </a:prstGeom>
        </p:spPr>
        <p:txBody>
          <a:bodyPr wrap="square">
            <a:spAutoFit/>
          </a:bodyPr>
          <a:lstStyle/>
          <a:p>
            <a:r>
              <a:rPr lang="el-GR" b="1" dirty="0" err="1" smtClean="0">
                <a:solidFill>
                  <a:prstClr val="black"/>
                </a:solidFill>
              </a:rPr>
              <a:t>πεπτιδικές</a:t>
            </a:r>
            <a:r>
              <a:rPr lang="el-GR" dirty="0">
                <a:solidFill>
                  <a:prstClr val="black"/>
                </a:solidFill>
              </a:rPr>
              <a:t> </a:t>
            </a:r>
            <a:r>
              <a:rPr lang="el-GR" dirty="0" smtClean="0">
                <a:solidFill>
                  <a:prstClr val="black"/>
                </a:solidFill>
              </a:rPr>
              <a:t>ορμόνες: </a:t>
            </a:r>
            <a:r>
              <a:rPr lang="el-GR" dirty="0">
                <a:solidFill>
                  <a:prstClr val="black"/>
                </a:solidFill>
              </a:rPr>
              <a:t>απαρτίζονται από αλύσους αμινοξέων</a:t>
            </a:r>
            <a:endParaRPr lang="el-GR" dirty="0"/>
          </a:p>
        </p:txBody>
      </p:sp>
      <p:pic>
        <p:nvPicPr>
          <p:cNvPr id="1026" name="Picture 2" descr="http://users.kor.sch.gr/dgspanos/pm/Cell-cholesterol.JPG"/>
          <p:cNvPicPr>
            <a:picLocks noChangeAspect="1" noChangeArrowheads="1"/>
          </p:cNvPicPr>
          <p:nvPr/>
        </p:nvPicPr>
        <p:blipFill rotWithShape="1">
          <a:blip r:embed="rId2">
            <a:extLst>
              <a:ext uri="{28A0092B-C50C-407E-A947-70E740481C1C}">
                <a14:useLocalDpi xmlns:a14="http://schemas.microsoft.com/office/drawing/2010/main" val="0"/>
              </a:ext>
            </a:extLst>
          </a:blip>
          <a:srcRect t="43591" r="47557"/>
          <a:stretch/>
        </p:blipFill>
        <p:spPr bwMode="auto">
          <a:xfrm>
            <a:off x="7415027" y="5580015"/>
            <a:ext cx="1528263" cy="12374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1.bp.blogspot.com/_4Ch_01hMrc8/Sew0i0QTSWI/AAAAAAAAKvA/acycU6jcXmQ/s400/300px-AA-stru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242404"/>
            <a:ext cx="1978931" cy="1134587"/>
          </a:xfrm>
          <a:prstGeom prst="rect">
            <a:avLst/>
          </a:prstGeom>
          <a:solidFill>
            <a:schemeClr val="bg1"/>
          </a:solidFill>
        </p:spPr>
      </p:pic>
      <p:sp>
        <p:nvSpPr>
          <p:cNvPr id="7" name="Ορθογώνιο 6"/>
          <p:cNvSpPr/>
          <p:nvPr/>
        </p:nvSpPr>
        <p:spPr>
          <a:xfrm>
            <a:off x="302940" y="17896"/>
            <a:ext cx="2885021" cy="461665"/>
          </a:xfrm>
          <a:prstGeom prst="rect">
            <a:avLst/>
          </a:prstGeom>
          <a:solidFill>
            <a:srgbClr val="FFC000"/>
          </a:solidFill>
        </p:spPr>
        <p:txBody>
          <a:bodyPr wrap="none">
            <a:spAutoFit/>
          </a:bodyPr>
          <a:lstStyle/>
          <a:p>
            <a:r>
              <a:rPr lang="el-GR" sz="2400" b="1" dirty="0"/>
              <a:t>Κατηγορίες ορμονών</a:t>
            </a:r>
          </a:p>
        </p:txBody>
      </p:sp>
    </p:spTree>
    <p:extLst>
      <p:ext uri="{BB962C8B-B14F-4D97-AF65-F5344CB8AC3E}">
        <p14:creationId xmlns:p14="http://schemas.microsoft.com/office/powerpoint/2010/main" val="2186061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09443" y="292006"/>
            <a:ext cx="3924472" cy="461665"/>
          </a:xfrm>
          <a:prstGeom prst="rect">
            <a:avLst/>
          </a:prstGeom>
          <a:solidFill>
            <a:srgbClr val="FFC000"/>
          </a:solidFill>
        </p:spPr>
        <p:txBody>
          <a:bodyPr wrap="none">
            <a:spAutoFit/>
          </a:bodyPr>
          <a:lstStyle/>
          <a:p>
            <a:r>
              <a:rPr lang="el-GR" sz="2400" b="1" dirty="0"/>
              <a:t>Τρόποι δράσης των ορμονών</a:t>
            </a:r>
          </a:p>
        </p:txBody>
      </p:sp>
      <p:sp>
        <p:nvSpPr>
          <p:cNvPr id="4" name="Ορθογώνιο 3"/>
          <p:cNvSpPr/>
          <p:nvPr/>
        </p:nvSpPr>
        <p:spPr>
          <a:xfrm>
            <a:off x="395535" y="980728"/>
            <a:ext cx="8208912" cy="1015663"/>
          </a:xfrm>
          <a:prstGeom prst="rect">
            <a:avLst/>
          </a:prstGeom>
        </p:spPr>
        <p:txBody>
          <a:bodyPr wrap="square">
            <a:spAutoFit/>
          </a:bodyPr>
          <a:lstStyle/>
          <a:p>
            <a:r>
              <a:rPr lang="el-GR" sz="2000" dirty="0"/>
              <a:t>Οι ορμόνες, ανάλογα με τον τρόπο </a:t>
            </a:r>
            <a:r>
              <a:rPr lang="el-GR" sz="2000" dirty="0" smtClean="0"/>
              <a:t>δράσης </a:t>
            </a:r>
            <a:r>
              <a:rPr lang="el-GR" sz="2000" dirty="0"/>
              <a:t>τους, διακρίνονται σε δύο κατηγορίες:</a:t>
            </a:r>
          </a:p>
          <a:p>
            <a:r>
              <a:rPr lang="el-GR" sz="2000" b="1" dirty="0"/>
              <a:t>τις </a:t>
            </a:r>
            <a:r>
              <a:rPr lang="el-GR" sz="2000" b="1" dirty="0" err="1"/>
              <a:t>πεπτιδικές</a:t>
            </a:r>
            <a:r>
              <a:rPr lang="el-GR" sz="2000" b="1" dirty="0"/>
              <a:t> και τις </a:t>
            </a:r>
            <a:r>
              <a:rPr lang="el-GR" sz="2000" b="1" dirty="0" err="1"/>
              <a:t>στεροειδείς</a:t>
            </a:r>
            <a:r>
              <a:rPr lang="el-GR" sz="2000" b="1" dirty="0"/>
              <a:t>.</a:t>
            </a:r>
          </a:p>
        </p:txBody>
      </p:sp>
      <p:sp>
        <p:nvSpPr>
          <p:cNvPr id="5" name="Ορθογώνιο 4"/>
          <p:cNvSpPr/>
          <p:nvPr/>
        </p:nvSpPr>
        <p:spPr>
          <a:xfrm>
            <a:off x="440666" y="2350621"/>
            <a:ext cx="8177371" cy="707886"/>
          </a:xfrm>
          <a:prstGeom prst="rect">
            <a:avLst/>
          </a:prstGeom>
        </p:spPr>
        <p:txBody>
          <a:bodyPr wrap="square">
            <a:spAutoFit/>
          </a:bodyPr>
          <a:lstStyle/>
          <a:p>
            <a:r>
              <a:rPr lang="el-GR" sz="2000" dirty="0"/>
              <a:t>Οι </a:t>
            </a:r>
            <a:r>
              <a:rPr lang="el-GR" sz="2000" b="1" dirty="0" err="1"/>
              <a:t>πεπτιδικές</a:t>
            </a:r>
            <a:r>
              <a:rPr lang="el-GR" sz="2000" b="1" dirty="0"/>
              <a:t> </a:t>
            </a:r>
            <a:r>
              <a:rPr lang="el-GR" sz="2000" dirty="0"/>
              <a:t>ορμόνες δεν </a:t>
            </a:r>
            <a:r>
              <a:rPr lang="el-GR" sz="2000" dirty="0" smtClean="0"/>
              <a:t>εισέρχονται ποτέ </a:t>
            </a:r>
            <a:r>
              <a:rPr lang="el-GR" sz="2000" dirty="0"/>
              <a:t>στο κύτταρο, αλλά προσδένονται </a:t>
            </a:r>
            <a:r>
              <a:rPr lang="el-GR" sz="2000" dirty="0" smtClean="0"/>
              <a:t>σε υποδοχείς </a:t>
            </a:r>
            <a:r>
              <a:rPr lang="el-GR" sz="2000" dirty="0"/>
              <a:t>της </a:t>
            </a:r>
            <a:r>
              <a:rPr lang="el-GR" sz="2000" dirty="0" smtClean="0"/>
              <a:t>κυτταρικής </a:t>
            </a:r>
            <a:r>
              <a:rPr lang="el-GR" sz="2000" dirty="0"/>
              <a:t>μεμβράνης.</a:t>
            </a:r>
          </a:p>
        </p:txBody>
      </p:sp>
      <p:sp>
        <p:nvSpPr>
          <p:cNvPr id="6" name="Ορθογώνιο 5"/>
          <p:cNvSpPr/>
          <p:nvPr/>
        </p:nvSpPr>
        <p:spPr>
          <a:xfrm>
            <a:off x="504509" y="3354786"/>
            <a:ext cx="8315963" cy="707886"/>
          </a:xfrm>
          <a:prstGeom prst="rect">
            <a:avLst/>
          </a:prstGeom>
        </p:spPr>
        <p:txBody>
          <a:bodyPr wrap="square">
            <a:spAutoFit/>
          </a:bodyPr>
          <a:lstStyle/>
          <a:p>
            <a:r>
              <a:rPr lang="el-GR" sz="2000" dirty="0"/>
              <a:t>Οι </a:t>
            </a:r>
            <a:r>
              <a:rPr lang="el-GR" sz="2000" b="1" dirty="0" err="1"/>
              <a:t>στεροειδείς</a:t>
            </a:r>
            <a:r>
              <a:rPr lang="el-GR" sz="2000" b="1" dirty="0"/>
              <a:t> </a:t>
            </a:r>
            <a:r>
              <a:rPr lang="el-GR" sz="2000" dirty="0"/>
              <a:t>ορμόνες εισέρχονται </a:t>
            </a:r>
            <a:r>
              <a:rPr lang="el-GR" sz="2000" dirty="0" smtClean="0"/>
              <a:t>ελεύθερα </a:t>
            </a:r>
            <a:r>
              <a:rPr lang="el-GR" sz="2000" dirty="0"/>
              <a:t>μέσα στο κύτταρο, διότι είναι </a:t>
            </a:r>
            <a:r>
              <a:rPr lang="el-GR" sz="2000" dirty="0" smtClean="0"/>
              <a:t>εξαιρετικά </a:t>
            </a:r>
            <a:r>
              <a:rPr lang="el-GR" sz="2000" dirty="0"/>
              <a:t>μικρά λιποδιαλυτά μόρια.</a:t>
            </a:r>
          </a:p>
        </p:txBody>
      </p:sp>
      <p:sp>
        <p:nvSpPr>
          <p:cNvPr id="7" name="Ορθογώνιο 6"/>
          <p:cNvSpPr/>
          <p:nvPr/>
        </p:nvSpPr>
        <p:spPr>
          <a:xfrm>
            <a:off x="3707904" y="4088769"/>
            <a:ext cx="5112568" cy="1631216"/>
          </a:xfrm>
          <a:prstGeom prst="rect">
            <a:avLst/>
          </a:prstGeom>
        </p:spPr>
        <p:txBody>
          <a:bodyPr wrap="square">
            <a:spAutoFit/>
          </a:bodyPr>
          <a:lstStyle/>
          <a:p>
            <a:r>
              <a:rPr lang="el-GR" sz="2000" dirty="0"/>
              <a:t>Οι ορμόνες αυτές </a:t>
            </a:r>
            <a:r>
              <a:rPr lang="el-GR" sz="2000" dirty="0" smtClean="0"/>
              <a:t>δρουν πιο </a:t>
            </a:r>
            <a:r>
              <a:rPr lang="el-GR" sz="2000" dirty="0"/>
              <a:t>αργά από τις προηγούμενες, διότι </a:t>
            </a:r>
            <a:r>
              <a:rPr lang="el-GR" sz="2000" dirty="0" smtClean="0"/>
              <a:t>απαιτείται </a:t>
            </a:r>
            <a:r>
              <a:rPr lang="el-GR" sz="2000" dirty="0"/>
              <a:t>περισσότερος χρόνος για την </a:t>
            </a:r>
            <a:r>
              <a:rPr lang="el-GR" sz="2000" dirty="0" err="1" smtClean="0"/>
              <a:t>πρωτεϊνοσύνθεση</a:t>
            </a:r>
            <a:r>
              <a:rPr lang="el-GR" sz="2000" dirty="0" smtClean="0"/>
              <a:t> </a:t>
            </a:r>
            <a:r>
              <a:rPr lang="el-GR" sz="2000" dirty="0"/>
              <a:t>απ' </a:t>
            </a:r>
            <a:r>
              <a:rPr lang="el-GR" sz="2000" dirty="0" smtClean="0"/>
              <a:t>ότι </a:t>
            </a:r>
            <a:r>
              <a:rPr lang="el-GR" sz="2000" dirty="0"/>
              <a:t>για την ενεργοποίηση </a:t>
            </a:r>
            <a:r>
              <a:rPr lang="el-GR" sz="2000" dirty="0" smtClean="0"/>
              <a:t>υπαρχόντων </a:t>
            </a:r>
            <a:r>
              <a:rPr lang="el-GR" sz="2000" dirty="0"/>
              <a:t>ενζύμων στο κύτταρο</a:t>
            </a:r>
          </a:p>
        </p:txBody>
      </p:sp>
    </p:spTree>
    <p:extLst>
      <p:ext uri="{BB962C8B-B14F-4D97-AF65-F5344CB8AC3E}">
        <p14:creationId xmlns:p14="http://schemas.microsoft.com/office/powerpoint/2010/main" val="177275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encrypted-tbn2.gstatic.com/images?q=tbn:ANd9GcQPwOy3b1iDd0UrTrrvQ95sArwk9F5T8YuCaHBzV8gI4GcDYKo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308500" cy="4425368"/>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163548" y="476672"/>
            <a:ext cx="8728932" cy="707886"/>
          </a:xfrm>
          <a:prstGeom prst="rect">
            <a:avLst/>
          </a:prstGeom>
        </p:spPr>
        <p:txBody>
          <a:bodyPr wrap="square">
            <a:spAutoFit/>
          </a:bodyPr>
          <a:lstStyle/>
          <a:p>
            <a:r>
              <a:rPr lang="el-GR" sz="2000" dirty="0"/>
              <a:t>Μετά τη σύνδεση με τον υποδοχέα, πυροδοτείται μια αλληλουχία βιοχημικών αντιδράσεων, που έχει ως αποτέλεσμα τη </a:t>
            </a:r>
            <a:r>
              <a:rPr lang="el-GR" sz="2000" b="1" dirty="0"/>
              <a:t>βιολογική δράση</a:t>
            </a:r>
            <a:r>
              <a:rPr lang="el-GR" sz="2000" dirty="0"/>
              <a:t> της ορμόνης</a:t>
            </a:r>
          </a:p>
        </p:txBody>
      </p:sp>
    </p:spTree>
    <p:extLst>
      <p:ext uri="{BB962C8B-B14F-4D97-AF65-F5344CB8AC3E}">
        <p14:creationId xmlns:p14="http://schemas.microsoft.com/office/powerpoint/2010/main" val="28582902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4624"/>
            <a:ext cx="5976664" cy="6733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98984" y="2672867"/>
            <a:ext cx="2237826" cy="1477328"/>
          </a:xfrm>
          <a:prstGeom prst="rect">
            <a:avLst/>
          </a:prstGeom>
          <a:solidFill>
            <a:schemeClr val="bg1">
              <a:lumMod val="95000"/>
            </a:schemeClr>
          </a:solidFill>
        </p:spPr>
        <p:txBody>
          <a:bodyPr wrap="square">
            <a:spAutoFit/>
          </a:bodyPr>
          <a:lstStyle/>
          <a:p>
            <a:r>
              <a:rPr lang="el-GR" b="1" dirty="0"/>
              <a:t>Μηχανισμός Δράσης λιποδιαλυτών </a:t>
            </a:r>
            <a:r>
              <a:rPr lang="el-GR" b="1" dirty="0" smtClean="0"/>
              <a:t>μηνυμάτων σε </a:t>
            </a:r>
            <a:r>
              <a:rPr lang="el-GR" b="1" dirty="0"/>
              <a:t>ενδοκυττάριους υποδοχείς</a:t>
            </a:r>
          </a:p>
        </p:txBody>
      </p:sp>
    </p:spTree>
    <p:extLst>
      <p:ext uri="{BB962C8B-B14F-4D97-AF65-F5344CB8AC3E}">
        <p14:creationId xmlns:p14="http://schemas.microsoft.com/office/powerpoint/2010/main" val="3439880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23020" y="1452840"/>
            <a:ext cx="7560840" cy="3416320"/>
          </a:xfrm>
          <a:prstGeom prst="rect">
            <a:avLst/>
          </a:prstGeom>
        </p:spPr>
        <p:txBody>
          <a:bodyPr wrap="square">
            <a:spAutoFit/>
          </a:bodyPr>
          <a:lstStyle/>
          <a:p>
            <a:r>
              <a:rPr lang="el-GR" sz="2400" dirty="0"/>
              <a:t>Για την έκκριση των ορμονών το ενδοκρινές σύστημα συνεργάζεται με το νευρικό σύστημα. Με την εμφάνιση κατάλληλου ερεθίσματος, το νευρικό σύστημα δίνει εντολή στο ενδοκρινές να εκκρίνει την κατάλληλη ορμόνη. </a:t>
            </a:r>
            <a:endParaRPr lang="en-US" sz="2400" dirty="0" smtClean="0"/>
          </a:p>
          <a:p>
            <a:endParaRPr lang="en-US" sz="2400" dirty="0" smtClean="0"/>
          </a:p>
          <a:p>
            <a:r>
              <a:rPr lang="el-GR" sz="2400" dirty="0" smtClean="0"/>
              <a:t>Η </a:t>
            </a:r>
            <a:r>
              <a:rPr lang="el-GR" sz="2400" dirty="0"/>
              <a:t>απελευθέρωση των ορμονών μπορεί να είναι συνεχής, περιοδική ή κατά κύματα. Περίπτωση περιοδικής έκκρισης ορμονών είναι οι ορμόνες του αναπαραγωγικού συστήματος. </a:t>
            </a:r>
          </a:p>
        </p:txBody>
      </p:sp>
      <p:sp>
        <p:nvSpPr>
          <p:cNvPr id="3" name="Ορθογώνιο 2"/>
          <p:cNvSpPr/>
          <p:nvPr/>
        </p:nvSpPr>
        <p:spPr>
          <a:xfrm>
            <a:off x="213714" y="5085184"/>
            <a:ext cx="8795270" cy="1631216"/>
          </a:xfrm>
          <a:prstGeom prst="rect">
            <a:avLst/>
          </a:prstGeom>
          <a:ln>
            <a:solidFill>
              <a:schemeClr val="tx2"/>
            </a:solidFill>
          </a:ln>
        </p:spPr>
        <p:txBody>
          <a:bodyPr wrap="square">
            <a:spAutoFit/>
          </a:bodyPr>
          <a:lstStyle/>
          <a:p>
            <a:r>
              <a:rPr lang="el-GR" sz="2000" dirty="0"/>
              <a:t>Ο έλεγχος του ενδοκρινούς συστήματος πραγματοποιείται με τον μηχανισμό της αρνητικής ανάδρασης. Με αυτό τον μηχανισμό η αύξηση της συγκέντρωσης της εκκρινόμενης ορμόνης αναστέλλει την περαιτέρω έκκρισή της. Με τον τρόπο αυτό αμβλύνονται οι έντονες απαντήσεις και ο οργανισμός επιστρέφει ευκολότερα στην κατάσταση ισορροπίας.</a:t>
            </a:r>
          </a:p>
        </p:txBody>
      </p:sp>
      <p:sp>
        <p:nvSpPr>
          <p:cNvPr id="4" name="Δεξιό βέλος 3"/>
          <p:cNvSpPr/>
          <p:nvPr/>
        </p:nvSpPr>
        <p:spPr>
          <a:xfrm>
            <a:off x="395536" y="1884888"/>
            <a:ext cx="42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Δεξιό βέλος 4"/>
          <p:cNvSpPr/>
          <p:nvPr/>
        </p:nvSpPr>
        <p:spPr>
          <a:xfrm>
            <a:off x="342567" y="3829104"/>
            <a:ext cx="427484"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117822" y="116632"/>
            <a:ext cx="8891162" cy="1200329"/>
          </a:xfrm>
          <a:prstGeom prst="rect">
            <a:avLst/>
          </a:prstGeom>
          <a:solidFill>
            <a:schemeClr val="bg1"/>
          </a:solidFill>
        </p:spPr>
        <p:txBody>
          <a:bodyPr wrap="square">
            <a:spAutoFit/>
          </a:bodyPr>
          <a:lstStyle/>
          <a:p>
            <a:r>
              <a:rPr lang="el-GR" dirty="0"/>
              <a:t>Βασικό χαρακτηριστικό του ενδοκρινικού συστήματος είναι η ικανότητα αυτορρύθμισης της λειτουργίας του </a:t>
            </a:r>
            <a:r>
              <a:rPr lang="el-GR" dirty="0" smtClean="0"/>
              <a:t>(οι </a:t>
            </a:r>
            <a:r>
              <a:rPr lang="el-GR" dirty="0"/>
              <a:t>ενδοκρινείς αδένες συνεργάζονται στενά μεταξύ </a:t>
            </a:r>
            <a:r>
              <a:rPr lang="el-GR" dirty="0" smtClean="0"/>
              <a:t>τους) για </a:t>
            </a:r>
            <a:r>
              <a:rPr lang="el-GR" dirty="0"/>
              <a:t>την εξασφάλιση της </a:t>
            </a:r>
            <a:r>
              <a:rPr lang="el-GR" b="1" dirty="0"/>
              <a:t>ομοιόστασης</a:t>
            </a:r>
            <a:r>
              <a:rPr lang="el-GR" dirty="0"/>
              <a:t>, της διατήρησης δηλαδή ενός σταθερού εσωτερικού περιβάλλοντος. </a:t>
            </a:r>
          </a:p>
        </p:txBody>
      </p:sp>
    </p:spTree>
    <p:extLst>
      <p:ext uri="{BB962C8B-B14F-4D97-AF65-F5344CB8AC3E}">
        <p14:creationId xmlns:p14="http://schemas.microsoft.com/office/powerpoint/2010/main" val="4182309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68916" y="2492895"/>
            <a:ext cx="2712602" cy="1015663"/>
          </a:xfrm>
          <a:prstGeom prst="rect">
            <a:avLst/>
          </a:prstGeom>
          <a:solidFill>
            <a:schemeClr val="bg2">
              <a:lumMod val="25000"/>
            </a:schemeClr>
          </a:solidFill>
        </p:spPr>
        <p:txBody>
          <a:bodyPr wrap="none">
            <a:spAutoFit/>
          </a:bodyPr>
          <a:lstStyle/>
          <a:p>
            <a:r>
              <a:rPr lang="el-GR" sz="6000" b="1" dirty="0">
                <a:solidFill>
                  <a:srgbClr val="FFFF00"/>
                </a:solidFill>
              </a:rPr>
              <a:t>ΑΔΕΝΕΣ</a:t>
            </a:r>
          </a:p>
        </p:txBody>
      </p:sp>
    </p:spTree>
    <p:extLst>
      <p:ext uri="{BB962C8B-B14F-4D97-AF65-F5344CB8AC3E}">
        <p14:creationId xmlns:p14="http://schemas.microsoft.com/office/powerpoint/2010/main" val="3388299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144016" y="611976"/>
            <a:ext cx="1565300" cy="400110"/>
          </a:xfrm>
          <a:prstGeom prst="rect">
            <a:avLst/>
          </a:prstGeom>
          <a:solidFill>
            <a:schemeClr val="tx2">
              <a:lumMod val="20000"/>
              <a:lumOff val="80000"/>
            </a:schemeClr>
          </a:solidFill>
        </p:spPr>
        <p:txBody>
          <a:bodyPr wrap="none">
            <a:spAutoFit/>
          </a:bodyPr>
          <a:lstStyle/>
          <a:p>
            <a:r>
              <a:rPr lang="el-GR" sz="2000" b="1" dirty="0" smtClean="0"/>
              <a:t>υποθάλαμος</a:t>
            </a:r>
            <a:endParaRPr lang="el-GR" sz="2000" dirty="0"/>
          </a:p>
        </p:txBody>
      </p:sp>
      <p:sp>
        <p:nvSpPr>
          <p:cNvPr id="4" name="Ορθογώνιο 3"/>
          <p:cNvSpPr/>
          <p:nvPr/>
        </p:nvSpPr>
        <p:spPr>
          <a:xfrm>
            <a:off x="144016" y="1196752"/>
            <a:ext cx="4572000" cy="1938992"/>
          </a:xfrm>
          <a:prstGeom prst="rect">
            <a:avLst/>
          </a:prstGeom>
        </p:spPr>
        <p:txBody>
          <a:bodyPr>
            <a:spAutoFit/>
          </a:bodyPr>
          <a:lstStyle/>
          <a:p>
            <a:r>
              <a:rPr lang="el-GR" sz="2000" dirty="0" smtClean="0"/>
              <a:t>Ο </a:t>
            </a:r>
            <a:r>
              <a:rPr lang="el-GR" sz="2000" b="1" dirty="0" smtClean="0"/>
              <a:t>υποθάλαμος</a:t>
            </a:r>
            <a:r>
              <a:rPr lang="el-GR" sz="2000" dirty="0" smtClean="0"/>
              <a:t> βρίσκεται στο στέλεχος του εγκεφάλου </a:t>
            </a:r>
            <a:r>
              <a:rPr lang="el-GR" sz="2000" dirty="0"/>
              <a:t>και ρυθμίζει το εσωτερικό </a:t>
            </a:r>
            <a:r>
              <a:rPr lang="el-GR" sz="2000" dirty="0" smtClean="0"/>
              <a:t>περιβάλλον </a:t>
            </a:r>
            <a:r>
              <a:rPr lang="el-GR" sz="2000" dirty="0"/>
              <a:t>του οργανισμού. Ρυθμίζει τη </a:t>
            </a:r>
            <a:r>
              <a:rPr lang="el-GR" sz="2000" dirty="0" smtClean="0"/>
              <a:t>θερμοκρασία </a:t>
            </a:r>
            <a:r>
              <a:rPr lang="el-GR" sz="2000" dirty="0"/>
              <a:t>του σώματος, το ισοζύγιο </a:t>
            </a:r>
            <a:r>
              <a:rPr lang="el-GR" sz="2000" dirty="0" smtClean="0"/>
              <a:t>του νερού</a:t>
            </a:r>
            <a:r>
              <a:rPr lang="el-GR" sz="2000" dirty="0"/>
              <a:t>, καθώς και τη λειτουργία της </a:t>
            </a:r>
            <a:r>
              <a:rPr lang="el-GR" sz="2000" dirty="0" smtClean="0"/>
              <a:t>υπόφυσης.</a:t>
            </a:r>
            <a:endParaRPr lang="el-GR" sz="2000" dirty="0"/>
          </a:p>
        </p:txBody>
      </p:sp>
      <p:pic>
        <p:nvPicPr>
          <p:cNvPr id="31746" name="Picture 2" descr="http://www.iator.gr/wp-content/uploads/2012/11/endokrineis1.jp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593045"/>
            <a:ext cx="4032448" cy="2889921"/>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44016" y="4653136"/>
            <a:ext cx="8604448" cy="1323439"/>
          </a:xfrm>
          <a:prstGeom prst="rect">
            <a:avLst/>
          </a:prstGeom>
        </p:spPr>
        <p:txBody>
          <a:bodyPr wrap="square">
            <a:spAutoFit/>
          </a:bodyPr>
          <a:lstStyle/>
          <a:p>
            <a:r>
              <a:rPr lang="el-GR" sz="2000" u="sng" dirty="0" smtClean="0"/>
              <a:t>Η </a:t>
            </a:r>
            <a:r>
              <a:rPr lang="el-GR" sz="2000" b="1" u="sng" dirty="0" smtClean="0"/>
              <a:t>υπόφυση </a:t>
            </a:r>
            <a:r>
              <a:rPr lang="el-GR" sz="2000" u="sng" dirty="0" smtClean="0"/>
              <a:t>θεωρείται ως ο σημαντικότερος αδένας </a:t>
            </a:r>
            <a:r>
              <a:rPr lang="el-GR" sz="2000" dirty="0" smtClean="0"/>
              <a:t>του οργανισμού, διότι ελέγχει τη δράση όλων των άλλων περιφερικών αδένων. Βρίσκεται κάτω από τον υποθάλαμο. Η υπόφυση χωρίζεται σε δύο λοβούς, τον </a:t>
            </a:r>
            <a:r>
              <a:rPr lang="el-GR" sz="2000" b="1" dirty="0" smtClean="0"/>
              <a:t>πρόσθιο </a:t>
            </a:r>
            <a:r>
              <a:rPr lang="el-GR" sz="2000" dirty="0"/>
              <a:t>(</a:t>
            </a:r>
            <a:r>
              <a:rPr lang="el-GR" sz="2000" dirty="0" err="1"/>
              <a:t>αδενοϋπόφυση</a:t>
            </a:r>
            <a:r>
              <a:rPr lang="el-GR" sz="2000" dirty="0" smtClean="0"/>
              <a:t>) και τον </a:t>
            </a:r>
            <a:r>
              <a:rPr lang="el-GR" sz="2000" b="1" dirty="0" smtClean="0"/>
              <a:t>οπίσθιο </a:t>
            </a:r>
            <a:r>
              <a:rPr lang="el-GR" sz="2000" dirty="0"/>
              <a:t>(</a:t>
            </a:r>
            <a:r>
              <a:rPr lang="el-GR" sz="2000" dirty="0" err="1"/>
              <a:t>νευροϋπόφυση</a:t>
            </a:r>
            <a:r>
              <a:rPr lang="el-GR" sz="2000" dirty="0"/>
              <a:t>)</a:t>
            </a:r>
            <a:endParaRPr lang="el-GR" sz="2000" b="1" dirty="0" smtClean="0"/>
          </a:p>
        </p:txBody>
      </p:sp>
      <p:sp>
        <p:nvSpPr>
          <p:cNvPr id="6" name="Δεξιό βέλος 5"/>
          <p:cNvSpPr/>
          <p:nvPr/>
        </p:nvSpPr>
        <p:spPr>
          <a:xfrm rot="7632506">
            <a:off x="3979153" y="4160996"/>
            <a:ext cx="621196" cy="428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Ορθογώνιο 6"/>
          <p:cNvSpPr/>
          <p:nvPr/>
        </p:nvSpPr>
        <p:spPr>
          <a:xfrm>
            <a:off x="237260" y="5976575"/>
            <a:ext cx="8511203" cy="707886"/>
          </a:xfrm>
          <a:prstGeom prst="rect">
            <a:avLst/>
          </a:prstGeom>
        </p:spPr>
        <p:txBody>
          <a:bodyPr wrap="square">
            <a:spAutoFit/>
          </a:bodyPr>
          <a:lstStyle/>
          <a:p>
            <a:r>
              <a:rPr lang="el-GR" sz="2000" dirty="0"/>
              <a:t>Καθένας από τους λοβούς παράγει ξεχωριστές ορμόνες, που έχουν σχέση με την ανάπτυξη και λειτουργία διαφόρων οργάνων του σώματος.</a:t>
            </a:r>
          </a:p>
        </p:txBody>
      </p:sp>
      <p:sp>
        <p:nvSpPr>
          <p:cNvPr id="8" name="Ορθογώνιο 7"/>
          <p:cNvSpPr/>
          <p:nvPr/>
        </p:nvSpPr>
        <p:spPr>
          <a:xfrm>
            <a:off x="237260" y="4124737"/>
            <a:ext cx="1212191" cy="400110"/>
          </a:xfrm>
          <a:prstGeom prst="rect">
            <a:avLst/>
          </a:prstGeom>
          <a:solidFill>
            <a:schemeClr val="tx2">
              <a:lumMod val="20000"/>
              <a:lumOff val="80000"/>
            </a:schemeClr>
          </a:solidFill>
        </p:spPr>
        <p:txBody>
          <a:bodyPr wrap="none">
            <a:spAutoFit/>
          </a:bodyPr>
          <a:lstStyle/>
          <a:p>
            <a:r>
              <a:rPr lang="el-GR" sz="2000" b="1" dirty="0" smtClean="0"/>
              <a:t>υπόφυση</a:t>
            </a:r>
            <a:endParaRPr lang="el-GR" sz="2000" b="1" dirty="0"/>
          </a:p>
        </p:txBody>
      </p:sp>
    </p:spTree>
    <p:extLst>
      <p:ext uri="{BB962C8B-B14F-4D97-AF65-F5344CB8AC3E}">
        <p14:creationId xmlns:p14="http://schemas.microsoft.com/office/powerpoint/2010/main" val="1737515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79512" y="3348889"/>
            <a:ext cx="7344816" cy="1754326"/>
          </a:xfrm>
          <a:prstGeom prst="rect">
            <a:avLst/>
          </a:prstGeom>
        </p:spPr>
        <p:txBody>
          <a:bodyPr wrap="square">
            <a:spAutoFit/>
          </a:bodyPr>
          <a:lstStyle/>
          <a:p>
            <a:pPr marL="571500" indent="-571500">
              <a:buFont typeface="Arial" pitchFamily="34" charset="0"/>
              <a:buChar char="•"/>
            </a:pPr>
            <a:r>
              <a:rPr lang="el-GR" sz="3600" dirty="0" smtClean="0"/>
              <a:t>ένα αδένα, </a:t>
            </a:r>
          </a:p>
          <a:p>
            <a:pPr marL="571500" indent="-571500">
              <a:buFont typeface="Arial" pitchFamily="34" charset="0"/>
              <a:buChar char="•"/>
            </a:pPr>
            <a:r>
              <a:rPr lang="el-GR" sz="3600" dirty="0" smtClean="0"/>
              <a:t>μια ορμόνη και </a:t>
            </a:r>
          </a:p>
          <a:p>
            <a:pPr marL="571500" indent="-571500">
              <a:buFont typeface="Arial" pitchFamily="34" charset="0"/>
              <a:buChar char="•"/>
            </a:pPr>
            <a:r>
              <a:rPr lang="el-GR" sz="3600" dirty="0" smtClean="0"/>
              <a:t>ένα όργανο στόχο ή υποδοχέα</a:t>
            </a:r>
            <a:endParaRPr lang="el-GR" sz="3600" dirty="0"/>
          </a:p>
        </p:txBody>
      </p:sp>
      <p:pic>
        <p:nvPicPr>
          <p:cNvPr id="37890" name="Picture 2" descr="http://www.pedoendo.gr/attachments/CropImages/ea305a964e1098b6ad6a8183d845840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147" y="2235898"/>
            <a:ext cx="1944216" cy="312252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95841" y="764704"/>
            <a:ext cx="7638801" cy="1754326"/>
          </a:xfrm>
          <a:prstGeom prst="rect">
            <a:avLst/>
          </a:prstGeom>
        </p:spPr>
        <p:txBody>
          <a:bodyPr wrap="square">
            <a:spAutoFit/>
          </a:bodyPr>
          <a:lstStyle/>
          <a:p>
            <a:pPr lvl="0"/>
            <a:r>
              <a:rPr lang="el-GR" sz="3600" dirty="0">
                <a:solidFill>
                  <a:prstClr val="black"/>
                </a:solidFill>
              </a:rPr>
              <a:t>Το ενδοκρινικό σύστημα είναι σύστημα του ανθρωπίνου οργανισμού το οποίο αποτελείται από </a:t>
            </a:r>
          </a:p>
        </p:txBody>
      </p:sp>
      <p:sp>
        <p:nvSpPr>
          <p:cNvPr id="3" name="Ορθογώνιο 2"/>
          <p:cNvSpPr/>
          <p:nvPr/>
        </p:nvSpPr>
        <p:spPr>
          <a:xfrm>
            <a:off x="179512" y="188640"/>
            <a:ext cx="5639646" cy="461665"/>
          </a:xfrm>
          <a:prstGeom prst="rect">
            <a:avLst/>
          </a:prstGeom>
          <a:solidFill>
            <a:srgbClr val="FFC000"/>
          </a:solidFill>
        </p:spPr>
        <p:txBody>
          <a:bodyPr wrap="square">
            <a:spAutoFit/>
          </a:bodyPr>
          <a:lstStyle/>
          <a:p>
            <a:r>
              <a:rPr lang="el-GR" sz="2400" b="1" dirty="0"/>
              <a:t>ΟΡΓΑΝΩΣΗ </a:t>
            </a:r>
            <a:r>
              <a:rPr lang="el-GR" sz="2400" b="1" dirty="0" smtClean="0"/>
              <a:t>ΕΝΔΟΚΡΙΝΙΚΟΥ ΣΥΣΤΗΜΑΤΟΣ</a:t>
            </a:r>
            <a:endParaRPr lang="el-GR" sz="2400" b="1" dirty="0"/>
          </a:p>
        </p:txBody>
      </p:sp>
    </p:spTree>
    <p:extLst>
      <p:ext uri="{BB962C8B-B14F-4D97-AF65-F5344CB8AC3E}">
        <p14:creationId xmlns:p14="http://schemas.microsoft.com/office/powerpoint/2010/main" val="24275888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13 - Ομάδα"/>
          <p:cNvGrpSpPr/>
          <p:nvPr/>
        </p:nvGrpSpPr>
        <p:grpSpPr>
          <a:xfrm>
            <a:off x="1331640" y="340568"/>
            <a:ext cx="6563176" cy="6400800"/>
            <a:chOff x="1393200" y="228600"/>
            <a:chExt cx="6563176" cy="6400800"/>
          </a:xfrm>
        </p:grpSpPr>
        <p:pic>
          <p:nvPicPr>
            <p:cNvPr id="2" name="1 - Εικόνα" descr="figure_06_04_labeled cleared.jpg"/>
            <p:cNvPicPr>
              <a:picLocks noChangeAspect="1"/>
            </p:cNvPicPr>
            <p:nvPr/>
          </p:nvPicPr>
          <p:blipFill>
            <a:blip r:embed="rId2" cstate="print"/>
            <a:stretch>
              <a:fillRect/>
            </a:stretch>
          </p:blipFill>
          <p:spPr>
            <a:xfrm>
              <a:off x="1892300" y="228600"/>
              <a:ext cx="5359400" cy="6400800"/>
            </a:xfrm>
            <a:prstGeom prst="rect">
              <a:avLst/>
            </a:prstGeom>
          </p:spPr>
        </p:pic>
        <p:sp>
          <p:nvSpPr>
            <p:cNvPr id="3" name="2 - TextBox"/>
            <p:cNvSpPr txBox="1"/>
            <p:nvPr/>
          </p:nvSpPr>
          <p:spPr>
            <a:xfrm>
              <a:off x="5760000" y="1835532"/>
              <a:ext cx="1440160" cy="369332"/>
            </a:xfrm>
            <a:prstGeom prst="rect">
              <a:avLst/>
            </a:prstGeom>
            <a:noFill/>
          </p:spPr>
          <p:txBody>
            <a:bodyPr wrap="square" rtlCol="0">
              <a:spAutoFit/>
            </a:bodyPr>
            <a:lstStyle/>
            <a:p>
              <a:pPr algn="ctr"/>
              <a:r>
                <a:rPr lang="el-GR" dirty="0" smtClean="0">
                  <a:solidFill>
                    <a:schemeClr val="tx1">
                      <a:lumMod val="65000"/>
                      <a:lumOff val="35000"/>
                    </a:schemeClr>
                  </a:solidFill>
                </a:rPr>
                <a:t>υποθάλαμος</a:t>
              </a:r>
              <a:endParaRPr lang="el-GR" dirty="0">
                <a:solidFill>
                  <a:schemeClr val="tx1">
                    <a:lumMod val="65000"/>
                    <a:lumOff val="35000"/>
                  </a:schemeClr>
                </a:solidFill>
              </a:endParaRPr>
            </a:p>
          </p:txBody>
        </p:sp>
        <p:sp>
          <p:nvSpPr>
            <p:cNvPr id="4" name="3 - TextBox"/>
            <p:cNvSpPr txBox="1"/>
            <p:nvPr/>
          </p:nvSpPr>
          <p:spPr>
            <a:xfrm>
              <a:off x="1835696" y="4492800"/>
              <a:ext cx="1080120" cy="646331"/>
            </a:xfrm>
            <a:prstGeom prst="rect">
              <a:avLst/>
            </a:prstGeom>
            <a:solidFill>
              <a:srgbClr val="FFFF00">
                <a:alpha val="63000"/>
              </a:srgbClr>
            </a:solidFill>
            <a:ln>
              <a:solidFill>
                <a:srgbClr val="FFC000"/>
              </a:solidFill>
            </a:ln>
          </p:spPr>
          <p:txBody>
            <a:bodyPr wrap="square" rtlCol="0">
              <a:spAutoFit/>
            </a:bodyPr>
            <a:lstStyle/>
            <a:p>
              <a:pPr algn="ctr"/>
              <a:r>
                <a:rPr lang="el-GR" i="1" dirty="0" err="1" smtClean="0">
                  <a:solidFill>
                    <a:srgbClr val="0070C0"/>
                  </a:solidFill>
                </a:rPr>
                <a:t>πρόσθια</a:t>
              </a:r>
              <a:r>
                <a:rPr lang="el-GR" dirty="0" err="1" smtClean="0">
                  <a:solidFill>
                    <a:srgbClr val="0070C0"/>
                  </a:solidFill>
                </a:rPr>
                <a:t>υπόφυση</a:t>
              </a:r>
              <a:endParaRPr lang="el-GR" dirty="0">
                <a:solidFill>
                  <a:srgbClr val="0070C0"/>
                </a:solidFill>
              </a:endParaRPr>
            </a:p>
          </p:txBody>
        </p:sp>
        <p:sp>
          <p:nvSpPr>
            <p:cNvPr id="5" name="4 - TextBox"/>
            <p:cNvSpPr txBox="1"/>
            <p:nvPr/>
          </p:nvSpPr>
          <p:spPr>
            <a:xfrm>
              <a:off x="5760000" y="4302000"/>
              <a:ext cx="1908000" cy="369332"/>
            </a:xfrm>
            <a:prstGeom prst="rect">
              <a:avLst/>
            </a:prstGeom>
            <a:noFill/>
            <a:ln>
              <a:solidFill>
                <a:srgbClr val="FFC000"/>
              </a:solidFill>
            </a:ln>
          </p:spPr>
          <p:txBody>
            <a:bodyPr wrap="square" rtlCol="0">
              <a:spAutoFit/>
            </a:bodyPr>
            <a:lstStyle/>
            <a:p>
              <a:pPr algn="ctr"/>
              <a:r>
                <a:rPr lang="el-GR" i="1" dirty="0" smtClean="0">
                  <a:solidFill>
                    <a:srgbClr val="0070C0"/>
                  </a:solidFill>
                </a:rPr>
                <a:t>οπίσθια</a:t>
              </a:r>
              <a:r>
                <a:rPr lang="el-GR" dirty="0" smtClean="0">
                  <a:solidFill>
                    <a:srgbClr val="0070C0"/>
                  </a:solidFill>
                </a:rPr>
                <a:t> υπόφυση</a:t>
              </a:r>
              <a:endParaRPr lang="el-GR" dirty="0">
                <a:solidFill>
                  <a:srgbClr val="0070C0"/>
                </a:solidFill>
              </a:endParaRPr>
            </a:p>
          </p:txBody>
        </p:sp>
        <p:sp>
          <p:nvSpPr>
            <p:cNvPr id="6" name="5 - TextBox"/>
            <p:cNvSpPr txBox="1"/>
            <p:nvPr/>
          </p:nvSpPr>
          <p:spPr>
            <a:xfrm>
              <a:off x="2268000" y="3708000"/>
              <a:ext cx="1008112" cy="369332"/>
            </a:xfrm>
            <a:prstGeom prst="rect">
              <a:avLst/>
            </a:prstGeom>
            <a:noFill/>
          </p:spPr>
          <p:txBody>
            <a:bodyPr wrap="square" rtlCol="0">
              <a:spAutoFit/>
            </a:bodyPr>
            <a:lstStyle/>
            <a:p>
              <a:pPr algn="ctr"/>
              <a:r>
                <a:rPr lang="el-GR" i="1" dirty="0" smtClean="0">
                  <a:solidFill>
                    <a:schemeClr val="tx1">
                      <a:lumMod val="65000"/>
                      <a:lumOff val="35000"/>
                    </a:schemeClr>
                  </a:solidFill>
                </a:rPr>
                <a:t>ορμόνες</a:t>
              </a:r>
              <a:endParaRPr lang="el-GR" i="1" dirty="0">
                <a:solidFill>
                  <a:schemeClr val="tx1">
                    <a:lumMod val="65000"/>
                    <a:lumOff val="35000"/>
                  </a:schemeClr>
                </a:solidFill>
              </a:endParaRPr>
            </a:p>
          </p:txBody>
        </p:sp>
        <p:sp>
          <p:nvSpPr>
            <p:cNvPr id="7" name="6 - TextBox"/>
            <p:cNvSpPr txBox="1"/>
            <p:nvPr/>
          </p:nvSpPr>
          <p:spPr>
            <a:xfrm>
              <a:off x="5724128" y="5130000"/>
              <a:ext cx="2232248" cy="369332"/>
            </a:xfrm>
            <a:prstGeom prst="rect">
              <a:avLst/>
            </a:prstGeom>
            <a:noFill/>
          </p:spPr>
          <p:txBody>
            <a:bodyPr wrap="square" rtlCol="0">
              <a:spAutoFit/>
            </a:bodyPr>
            <a:lstStyle/>
            <a:p>
              <a:pPr algn="ctr"/>
              <a:r>
                <a:rPr lang="el-GR" dirty="0" smtClean="0">
                  <a:solidFill>
                    <a:srgbClr val="339966"/>
                  </a:solidFill>
                </a:rPr>
                <a:t>ενδοκρινικό κύτταρο</a:t>
              </a:r>
              <a:endParaRPr lang="el-GR" dirty="0">
                <a:solidFill>
                  <a:srgbClr val="339966"/>
                </a:solidFill>
              </a:endParaRPr>
            </a:p>
          </p:txBody>
        </p:sp>
        <p:sp>
          <p:nvSpPr>
            <p:cNvPr id="8" name="7 - TextBox"/>
            <p:cNvSpPr txBox="1"/>
            <p:nvPr/>
          </p:nvSpPr>
          <p:spPr>
            <a:xfrm>
              <a:off x="3779912" y="476672"/>
              <a:ext cx="2016224" cy="307777"/>
            </a:xfrm>
            <a:prstGeom prst="rect">
              <a:avLst/>
            </a:prstGeom>
            <a:noFill/>
          </p:spPr>
          <p:txBody>
            <a:bodyPr wrap="square" rtlCol="0">
              <a:spAutoFit/>
            </a:bodyPr>
            <a:lstStyle/>
            <a:p>
              <a:pPr algn="ctr"/>
              <a:r>
                <a:rPr lang="el-GR" sz="1400" i="1" dirty="0" err="1" smtClean="0">
                  <a:solidFill>
                    <a:schemeClr val="accent6">
                      <a:lumMod val="50000"/>
                    </a:schemeClr>
                  </a:solidFill>
                  <a:effectLst>
                    <a:outerShdw blurRad="38100" dist="38100" dir="2700000" algn="tl">
                      <a:srgbClr val="000000">
                        <a:alpha val="43137"/>
                      </a:srgbClr>
                    </a:outerShdw>
                  </a:effectLst>
                </a:rPr>
                <a:t>νευροεκκριτικά</a:t>
              </a:r>
              <a:r>
                <a:rPr lang="el-GR" sz="1400" i="1" dirty="0" smtClean="0">
                  <a:solidFill>
                    <a:schemeClr val="accent6">
                      <a:lumMod val="50000"/>
                    </a:schemeClr>
                  </a:solidFill>
                  <a:effectLst>
                    <a:outerShdw blurRad="38100" dist="38100" dir="2700000" algn="tl">
                      <a:srgbClr val="000000">
                        <a:alpha val="43137"/>
                      </a:srgbClr>
                    </a:outerShdw>
                  </a:effectLst>
                </a:rPr>
                <a:t> κύτταρα</a:t>
              </a:r>
              <a:endParaRPr lang="el-GR" sz="1400" i="1" dirty="0">
                <a:solidFill>
                  <a:schemeClr val="accent6">
                    <a:lumMod val="50000"/>
                  </a:schemeClr>
                </a:solidFill>
                <a:effectLst>
                  <a:outerShdw blurRad="38100" dist="38100" dir="2700000" algn="tl">
                    <a:srgbClr val="000000">
                      <a:alpha val="43137"/>
                    </a:srgbClr>
                  </a:outerShdw>
                </a:effectLst>
              </a:endParaRPr>
            </a:p>
          </p:txBody>
        </p:sp>
        <p:sp>
          <p:nvSpPr>
            <p:cNvPr id="9" name="8 - TextBox"/>
            <p:cNvSpPr txBox="1"/>
            <p:nvPr/>
          </p:nvSpPr>
          <p:spPr>
            <a:xfrm>
              <a:off x="5400000" y="2448000"/>
              <a:ext cx="1215752" cy="369332"/>
            </a:xfrm>
            <a:prstGeom prst="rect">
              <a:avLst/>
            </a:prstGeom>
            <a:noFill/>
          </p:spPr>
          <p:txBody>
            <a:bodyPr wrap="square" rtlCol="0">
              <a:spAutoFit/>
            </a:bodyPr>
            <a:lstStyle/>
            <a:p>
              <a:pPr algn="ctr"/>
              <a:r>
                <a:rPr lang="el-GR" dirty="0" smtClean="0">
                  <a:solidFill>
                    <a:srgbClr val="C00000"/>
                  </a:solidFill>
                </a:rPr>
                <a:t>αρτηρία</a:t>
              </a:r>
              <a:endParaRPr lang="el-GR" dirty="0">
                <a:solidFill>
                  <a:srgbClr val="C00000"/>
                </a:solidFill>
              </a:endParaRPr>
            </a:p>
          </p:txBody>
        </p:sp>
        <p:sp>
          <p:nvSpPr>
            <p:cNvPr id="10" name="9 - TextBox"/>
            <p:cNvSpPr txBox="1"/>
            <p:nvPr/>
          </p:nvSpPr>
          <p:spPr>
            <a:xfrm>
              <a:off x="2051720" y="5472000"/>
              <a:ext cx="864096" cy="369332"/>
            </a:xfrm>
            <a:prstGeom prst="rect">
              <a:avLst/>
            </a:prstGeom>
            <a:noFill/>
          </p:spPr>
          <p:txBody>
            <a:bodyPr wrap="square" rtlCol="0">
              <a:spAutoFit/>
            </a:bodyPr>
            <a:lstStyle/>
            <a:p>
              <a:pPr algn="ctr"/>
              <a:r>
                <a:rPr lang="el-GR" dirty="0" smtClean="0">
                  <a:solidFill>
                    <a:schemeClr val="accent1">
                      <a:lumMod val="75000"/>
                    </a:schemeClr>
                  </a:solidFill>
                </a:rPr>
                <a:t>φλέβα</a:t>
              </a:r>
              <a:endParaRPr lang="el-GR" dirty="0">
                <a:solidFill>
                  <a:schemeClr val="accent1">
                    <a:lumMod val="75000"/>
                  </a:schemeClr>
                </a:solidFill>
              </a:endParaRPr>
            </a:p>
          </p:txBody>
        </p:sp>
        <p:sp>
          <p:nvSpPr>
            <p:cNvPr id="11" name="10 - TextBox"/>
            <p:cNvSpPr txBox="1"/>
            <p:nvPr/>
          </p:nvSpPr>
          <p:spPr>
            <a:xfrm>
              <a:off x="5137200" y="3628800"/>
              <a:ext cx="1584176" cy="369332"/>
            </a:xfrm>
            <a:prstGeom prst="rect">
              <a:avLst/>
            </a:prstGeom>
            <a:noFill/>
          </p:spPr>
          <p:txBody>
            <a:bodyPr wrap="square" rtlCol="0">
              <a:spAutoFit/>
            </a:bodyPr>
            <a:lstStyle/>
            <a:p>
              <a:pPr algn="ctr"/>
              <a:r>
                <a:rPr lang="el-GR" dirty="0" smtClean="0">
                  <a:solidFill>
                    <a:srgbClr val="7030A0"/>
                  </a:solidFill>
                </a:rPr>
                <a:t>πυλαία φλέβα</a:t>
              </a:r>
              <a:endParaRPr lang="el-GR" dirty="0">
                <a:solidFill>
                  <a:srgbClr val="7030A0"/>
                </a:solidFill>
              </a:endParaRPr>
            </a:p>
          </p:txBody>
        </p:sp>
        <p:sp>
          <p:nvSpPr>
            <p:cNvPr id="12" name="11 - TextBox"/>
            <p:cNvSpPr txBox="1"/>
            <p:nvPr/>
          </p:nvSpPr>
          <p:spPr>
            <a:xfrm>
              <a:off x="2574000" y="3124800"/>
              <a:ext cx="1512168" cy="307777"/>
            </a:xfrm>
            <a:prstGeom prst="rect">
              <a:avLst/>
            </a:prstGeom>
            <a:noFill/>
          </p:spPr>
          <p:txBody>
            <a:bodyPr wrap="square" rtlCol="0">
              <a:spAutoFit/>
            </a:bodyPr>
            <a:lstStyle/>
            <a:p>
              <a:pPr algn="ctr"/>
              <a:r>
                <a:rPr lang="el-GR" sz="1400" dirty="0" smtClean="0">
                  <a:solidFill>
                    <a:srgbClr val="7030A0"/>
                  </a:solidFill>
                </a:rPr>
                <a:t>δίκτυο τριχοειδών</a:t>
              </a:r>
              <a:endParaRPr lang="el-GR" sz="1400" dirty="0">
                <a:solidFill>
                  <a:srgbClr val="7030A0"/>
                </a:solidFill>
              </a:endParaRPr>
            </a:p>
          </p:txBody>
        </p:sp>
        <p:sp>
          <p:nvSpPr>
            <p:cNvPr id="13" name="12 - TextBox"/>
            <p:cNvSpPr txBox="1"/>
            <p:nvPr/>
          </p:nvSpPr>
          <p:spPr>
            <a:xfrm>
              <a:off x="1393200" y="4104000"/>
              <a:ext cx="1512168" cy="307777"/>
            </a:xfrm>
            <a:prstGeom prst="rect">
              <a:avLst/>
            </a:prstGeom>
            <a:noFill/>
          </p:spPr>
          <p:txBody>
            <a:bodyPr wrap="square" rtlCol="0">
              <a:spAutoFit/>
            </a:bodyPr>
            <a:lstStyle/>
            <a:p>
              <a:pPr algn="ctr"/>
              <a:r>
                <a:rPr lang="el-GR" sz="1400" dirty="0" smtClean="0">
                  <a:solidFill>
                    <a:srgbClr val="7030A0"/>
                  </a:solidFill>
                </a:rPr>
                <a:t>δίκτυο τριχοειδών</a:t>
              </a:r>
              <a:endParaRPr lang="el-GR" sz="1400" dirty="0">
                <a:solidFill>
                  <a:srgbClr val="7030A0"/>
                </a:solidFill>
              </a:endParaRPr>
            </a:p>
          </p:txBody>
        </p:sp>
      </p:grpSp>
    </p:spTree>
    <p:extLst>
      <p:ext uri="{BB962C8B-B14F-4D97-AF65-F5344CB8AC3E}">
        <p14:creationId xmlns:p14="http://schemas.microsoft.com/office/powerpoint/2010/main" val="338751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encrypted-tbn1.gstatic.com/images?q=tbn:ANd9GcQifq-EAoBP2PVFM3TMv2MqhHGuzW-K0mej6YahmtF-HA6n22FT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83256"/>
            <a:ext cx="3844834" cy="260547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323528" y="210861"/>
            <a:ext cx="2764731" cy="400110"/>
          </a:xfrm>
          <a:prstGeom prst="rect">
            <a:avLst/>
          </a:prstGeom>
        </p:spPr>
        <p:txBody>
          <a:bodyPr wrap="none">
            <a:spAutoFit/>
          </a:bodyPr>
          <a:lstStyle/>
          <a:p>
            <a:r>
              <a:rPr lang="el-GR" sz="2000" b="1" dirty="0"/>
              <a:t>Ορμόνες της υπόφυσης </a:t>
            </a:r>
            <a:endParaRPr lang="en-US" sz="2000" b="1" dirty="0"/>
          </a:p>
        </p:txBody>
      </p:sp>
      <p:sp>
        <p:nvSpPr>
          <p:cNvPr id="3" name="Ορθογώνιο 2"/>
          <p:cNvSpPr/>
          <p:nvPr/>
        </p:nvSpPr>
        <p:spPr>
          <a:xfrm>
            <a:off x="249014" y="485719"/>
            <a:ext cx="4572000" cy="707886"/>
          </a:xfrm>
          <a:prstGeom prst="rect">
            <a:avLst/>
          </a:prstGeom>
        </p:spPr>
        <p:txBody>
          <a:bodyPr>
            <a:spAutoFit/>
          </a:bodyPr>
          <a:lstStyle/>
          <a:p>
            <a:r>
              <a:rPr lang="el-GR" sz="2000" dirty="0"/>
              <a:t>Η υπόφυση εκκρίνει εννέα διαφορετικές ορμόνες. </a:t>
            </a:r>
          </a:p>
        </p:txBody>
      </p:sp>
      <p:sp>
        <p:nvSpPr>
          <p:cNvPr id="4" name="Ορθογώνιο 3"/>
          <p:cNvSpPr/>
          <p:nvPr/>
        </p:nvSpPr>
        <p:spPr>
          <a:xfrm>
            <a:off x="355374" y="1210526"/>
            <a:ext cx="1879041" cy="400110"/>
          </a:xfrm>
          <a:prstGeom prst="rect">
            <a:avLst/>
          </a:prstGeom>
        </p:spPr>
        <p:txBody>
          <a:bodyPr wrap="none">
            <a:spAutoFit/>
          </a:bodyPr>
          <a:lstStyle/>
          <a:p>
            <a:r>
              <a:rPr lang="el-GR" sz="2000" b="1" u="sng" dirty="0" err="1">
                <a:solidFill>
                  <a:srgbClr val="002060"/>
                </a:solidFill>
              </a:rPr>
              <a:t>Αδενοϋπόφυση</a:t>
            </a:r>
            <a:endParaRPr lang="el-GR" sz="2000" b="1" u="sng" dirty="0">
              <a:solidFill>
                <a:srgbClr val="002060"/>
              </a:solidFill>
            </a:endParaRPr>
          </a:p>
        </p:txBody>
      </p:sp>
      <p:sp>
        <p:nvSpPr>
          <p:cNvPr id="5" name="Ορθογώνιο 4"/>
          <p:cNvSpPr/>
          <p:nvPr/>
        </p:nvSpPr>
        <p:spPr>
          <a:xfrm>
            <a:off x="104998" y="1610636"/>
            <a:ext cx="4899050" cy="1754326"/>
          </a:xfrm>
          <a:prstGeom prst="rect">
            <a:avLst/>
          </a:prstGeom>
        </p:spPr>
        <p:txBody>
          <a:bodyPr wrap="square">
            <a:spAutoFit/>
          </a:bodyPr>
          <a:lstStyle/>
          <a:p>
            <a:r>
              <a:rPr lang="el-GR" i="1" dirty="0"/>
              <a:t>Η λειτουργία της </a:t>
            </a:r>
            <a:r>
              <a:rPr lang="el-GR" i="1" dirty="0" err="1"/>
              <a:t>αδενουπόφυσης</a:t>
            </a:r>
            <a:r>
              <a:rPr lang="el-GR" i="1" dirty="0"/>
              <a:t> ελέγχεται από τις ρυθμιστικές ορμόνες του υποθάλαμου, είναι δε πολύ σημαντική, δεδομένου ότι οι ορμόνες της ρυθμίζουν όλο το φάσμα των δραστηριοτήτων του οργανισμού </a:t>
            </a:r>
            <a:r>
              <a:rPr lang="el-GR" dirty="0"/>
              <a:t>από την </a:t>
            </a:r>
            <a:r>
              <a:rPr lang="el-GR" i="1" dirty="0"/>
              <a:t>ανάπτυξη μέχρι την αναπαραγωγή και είναι οι εξής:</a:t>
            </a:r>
          </a:p>
        </p:txBody>
      </p:sp>
      <p:sp>
        <p:nvSpPr>
          <p:cNvPr id="6" name="Ορθογώνιο 5"/>
          <p:cNvSpPr/>
          <p:nvPr/>
        </p:nvSpPr>
        <p:spPr>
          <a:xfrm>
            <a:off x="249014" y="3364962"/>
            <a:ext cx="8532440" cy="2031325"/>
          </a:xfrm>
          <a:prstGeom prst="rect">
            <a:avLst/>
          </a:prstGeom>
        </p:spPr>
        <p:txBody>
          <a:bodyPr wrap="square">
            <a:spAutoFit/>
          </a:bodyPr>
          <a:lstStyle/>
          <a:p>
            <a:r>
              <a:rPr lang="el-GR" b="1" i="1" dirty="0"/>
              <a:t>Αυξητική ορμόνη: </a:t>
            </a:r>
            <a:r>
              <a:rPr lang="el-GR" i="1" dirty="0"/>
              <a:t>Η ορμόνη αυτή επηρεάζει γενικά την ανάπτυξη του οργανισμού συμμετέχοντας σε πολλές μεταβολικές λειτουργίες. Το ερειστικό και το μυϊκό σύστημα επηρεάζονται περισσότερο και μάλιστα κατά τη διάρκεια της παιδικής ηλικίας. Όταν η ανάπτυξη ολοκληρωθεί, η αυξητική ορμόνη συνεχίζει να επιδρά, για να διατηρείται το μέγεθος του οργανισμού.</a:t>
            </a:r>
          </a:p>
          <a:p>
            <a:r>
              <a:rPr lang="el-GR" i="1" dirty="0"/>
              <a:t>Επηρεάζει επίσης το μεταβολισμό των λιπών και της γλυκόζης και επιταχύνει τη μεταφορά αμινοξέων στα κύτταρα, </a:t>
            </a:r>
            <a:r>
              <a:rPr lang="el-GR" dirty="0"/>
              <a:t>αυξάνοντας </a:t>
            </a:r>
            <a:r>
              <a:rPr lang="el-GR" i="1" dirty="0"/>
              <a:t>έτσι τον ρυθμό της </a:t>
            </a:r>
            <a:r>
              <a:rPr lang="el-GR" i="1" dirty="0" err="1"/>
              <a:t>πρωτεινοσύνθεσης</a:t>
            </a:r>
            <a:r>
              <a:rPr lang="el-GR" i="1" dirty="0"/>
              <a:t>.</a:t>
            </a:r>
          </a:p>
        </p:txBody>
      </p:sp>
    </p:spTree>
    <p:extLst>
      <p:ext uri="{BB962C8B-B14F-4D97-AF65-F5344CB8AC3E}">
        <p14:creationId xmlns:p14="http://schemas.microsoft.com/office/powerpoint/2010/main" val="1147889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4316" y="332656"/>
            <a:ext cx="8784976" cy="1631216"/>
          </a:xfrm>
          <a:prstGeom prst="rect">
            <a:avLst/>
          </a:prstGeom>
          <a:solidFill>
            <a:schemeClr val="bg2">
              <a:lumMod val="10000"/>
            </a:schemeClr>
          </a:solidFill>
        </p:spPr>
        <p:txBody>
          <a:bodyPr wrap="square">
            <a:spAutoFit/>
          </a:bodyPr>
          <a:lstStyle/>
          <a:p>
            <a:r>
              <a:rPr lang="el-GR" sz="2000" dirty="0">
                <a:solidFill>
                  <a:schemeClr val="bg1"/>
                </a:solidFill>
              </a:rPr>
              <a:t>Η έλλειψή της στην περίοδο της ανάπτυξης έχει σαν συνέπεια την </a:t>
            </a:r>
            <a:r>
              <a:rPr lang="el-GR" sz="2000" dirty="0" smtClean="0">
                <a:solidFill>
                  <a:schemeClr val="bg1"/>
                </a:solidFill>
              </a:rPr>
              <a:t>εμφάνιση </a:t>
            </a:r>
            <a:r>
              <a:rPr lang="el-GR" sz="2000" b="1" dirty="0" smtClean="0">
                <a:solidFill>
                  <a:srgbClr val="FFFF00"/>
                </a:solidFill>
              </a:rPr>
              <a:t>νανισμού</a:t>
            </a:r>
            <a:r>
              <a:rPr lang="el-GR" sz="2000" dirty="0">
                <a:solidFill>
                  <a:schemeClr val="bg1"/>
                </a:solidFill>
              </a:rPr>
              <a:t> (χαμηλού αναστήματος). </a:t>
            </a:r>
            <a:endParaRPr lang="el-GR" sz="2000" dirty="0" smtClean="0">
              <a:solidFill>
                <a:schemeClr val="bg1"/>
              </a:solidFill>
            </a:endParaRPr>
          </a:p>
          <a:p>
            <a:r>
              <a:rPr lang="el-GR" sz="2000" dirty="0" smtClean="0">
                <a:solidFill>
                  <a:schemeClr val="bg1"/>
                </a:solidFill>
              </a:rPr>
              <a:t>Αντίθετα</a:t>
            </a:r>
            <a:r>
              <a:rPr lang="el-GR" sz="2000" dirty="0">
                <a:solidFill>
                  <a:schemeClr val="bg1"/>
                </a:solidFill>
              </a:rPr>
              <a:t>, η αυξημένη παραγωγή της οδηγεί σε μεγάλη ανάπτυξη του σώματος και ιδιαίτερα της κεφαλής, των χεριών και των ποδιών και τότε μιλάμε για </a:t>
            </a:r>
            <a:r>
              <a:rPr lang="el-GR" sz="2000" b="1" dirty="0">
                <a:solidFill>
                  <a:srgbClr val="FFFF00"/>
                </a:solidFill>
              </a:rPr>
              <a:t>γιγαντισμό</a:t>
            </a:r>
            <a:r>
              <a:rPr lang="el-GR" sz="2000" dirty="0">
                <a:solidFill>
                  <a:schemeClr val="bg1"/>
                </a:solidFill>
              </a:rPr>
              <a:t> </a:t>
            </a:r>
            <a:r>
              <a:rPr lang="el-GR" sz="2000" dirty="0" smtClean="0">
                <a:solidFill>
                  <a:schemeClr val="bg1"/>
                </a:solidFill>
              </a:rPr>
              <a:t>.</a:t>
            </a:r>
            <a:r>
              <a:rPr lang="el-GR" sz="2000" dirty="0">
                <a:solidFill>
                  <a:schemeClr val="bg1"/>
                </a:solidFill>
              </a:rPr>
              <a:t> </a:t>
            </a:r>
          </a:p>
        </p:txBody>
      </p:sp>
      <p:sp>
        <p:nvSpPr>
          <p:cNvPr id="3" name="Ορθογώνιο 2"/>
          <p:cNvSpPr/>
          <p:nvPr/>
        </p:nvSpPr>
        <p:spPr>
          <a:xfrm>
            <a:off x="154866" y="2852936"/>
            <a:ext cx="8665606" cy="1015663"/>
          </a:xfrm>
          <a:prstGeom prst="rect">
            <a:avLst/>
          </a:prstGeom>
          <a:solidFill>
            <a:schemeClr val="bg2">
              <a:lumMod val="10000"/>
            </a:schemeClr>
          </a:solidFill>
        </p:spPr>
        <p:txBody>
          <a:bodyPr wrap="square">
            <a:spAutoFit/>
          </a:bodyPr>
          <a:lstStyle/>
          <a:p>
            <a:r>
              <a:rPr lang="el-GR" sz="2000" dirty="0">
                <a:solidFill>
                  <a:schemeClr val="bg1"/>
                </a:solidFill>
              </a:rPr>
              <a:t>Εάν αυτό συμβεί κατά τη διάρκεια της ενηλικίωσης, τα οστά δεν έχουν πλέον την δυνατότητα αύξησης σε μήκος και αυξάνουν το πάχος τους.</a:t>
            </a:r>
          </a:p>
          <a:p>
            <a:r>
              <a:rPr lang="el-GR" sz="2000" dirty="0">
                <a:solidFill>
                  <a:schemeClr val="bg1"/>
                </a:solidFill>
              </a:rPr>
              <a:t>Το φαινόμενο αυτό ονομάζεται </a:t>
            </a:r>
            <a:r>
              <a:rPr lang="el-GR" sz="2000" b="1" dirty="0">
                <a:solidFill>
                  <a:srgbClr val="FFFF00"/>
                </a:solidFill>
              </a:rPr>
              <a:t>ακρομεγαλία</a:t>
            </a:r>
            <a:r>
              <a:rPr lang="el-GR" sz="2000" dirty="0">
                <a:solidFill>
                  <a:schemeClr val="bg1"/>
                </a:solidFill>
              </a:rPr>
              <a:t>.</a:t>
            </a:r>
          </a:p>
        </p:txBody>
      </p:sp>
    </p:spTree>
    <p:extLst>
      <p:ext uri="{BB962C8B-B14F-4D97-AF65-F5344CB8AC3E}">
        <p14:creationId xmlns:p14="http://schemas.microsoft.com/office/powerpoint/2010/main" val="326085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3690" y="300344"/>
            <a:ext cx="6048672" cy="923330"/>
          </a:xfrm>
          <a:prstGeom prst="rect">
            <a:avLst/>
          </a:prstGeom>
          <a:ln>
            <a:solidFill>
              <a:schemeClr val="accent1"/>
            </a:solidFill>
          </a:ln>
        </p:spPr>
        <p:txBody>
          <a:bodyPr wrap="square">
            <a:spAutoFit/>
          </a:bodyPr>
          <a:lstStyle/>
          <a:p>
            <a:r>
              <a:rPr lang="el-GR" dirty="0"/>
              <a:t>Ένα άτομο με ακρομεγαλία έχει συνήθως μεγάλα χέρια και πόδια, παχιά χείλη, αδρά χαρακτηριστικά του προσώπου, προεξέχον μέτωπο και σαγόνι, και ευρέως απέχοντες οδόντες.</a:t>
            </a:r>
          </a:p>
        </p:txBody>
      </p:sp>
      <p:pic>
        <p:nvPicPr>
          <p:cNvPr id="1026" name="Picture 2" descr="http://e-endo.com/wp-content/uploads/2013/11/Gheorghe-Muresan-2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0648"/>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572000" y="3178590"/>
            <a:ext cx="4572000" cy="923330"/>
          </a:xfrm>
          <a:prstGeom prst="rect">
            <a:avLst/>
          </a:prstGeom>
        </p:spPr>
        <p:txBody>
          <a:bodyPr>
            <a:spAutoFit/>
          </a:bodyPr>
          <a:lstStyle/>
          <a:p>
            <a:r>
              <a:rPr lang="el-GR" dirty="0"/>
              <a:t>Ο </a:t>
            </a:r>
            <a:r>
              <a:rPr lang="el-GR" dirty="0" err="1"/>
              <a:t>Γκεόργκε</a:t>
            </a:r>
            <a:r>
              <a:rPr lang="el-GR" dirty="0"/>
              <a:t> </a:t>
            </a:r>
            <a:r>
              <a:rPr lang="el-GR" dirty="0" err="1"/>
              <a:t>Μουρεσάν</a:t>
            </a:r>
            <a:r>
              <a:rPr lang="el-GR" dirty="0"/>
              <a:t> είναι ένας πρώην αθλητής του μπάσκετ. Είχε ύψος 2,31μ και εμφανή τα σημεία του γιγαντισμού.</a:t>
            </a:r>
          </a:p>
        </p:txBody>
      </p:sp>
      <p:pic>
        <p:nvPicPr>
          <p:cNvPr id="1028" name="Picture 4" descr="http://e-endo.com/wp-content/uploads/2013/11/Acromegaly12-300x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941168"/>
            <a:ext cx="2857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0" y="5946534"/>
            <a:ext cx="4572000" cy="923330"/>
          </a:xfrm>
          <a:prstGeom prst="rect">
            <a:avLst/>
          </a:prstGeom>
        </p:spPr>
        <p:txBody>
          <a:bodyPr>
            <a:spAutoFit/>
          </a:bodyPr>
          <a:lstStyle/>
          <a:p>
            <a:r>
              <a:rPr lang="el-GR" dirty="0"/>
              <a:t>Διαδοχικές φωτογραφίες ασθενών στο πέρασμα των ετών, κάνουν εμφανείς τις αλλαγές στα χαρακτηριστικά του προσώπου.</a:t>
            </a:r>
          </a:p>
        </p:txBody>
      </p:sp>
      <p:pic>
        <p:nvPicPr>
          <p:cNvPr id="1030" name="Picture 6" descr="http://2.bp.blogspot.com/-JuIhptvixek/T2chgWWDvuI/AAAAAAAADYw/qfF5mbLZMNc/s320/sherk-maurice-tillet-300x2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551464"/>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0" y="3679883"/>
            <a:ext cx="4572000" cy="1200329"/>
          </a:xfrm>
          <a:prstGeom prst="rect">
            <a:avLst/>
          </a:prstGeom>
        </p:spPr>
        <p:txBody>
          <a:bodyPr>
            <a:spAutoFit/>
          </a:bodyPr>
          <a:lstStyle/>
          <a:p>
            <a:r>
              <a:rPr lang="el-GR" dirty="0"/>
              <a:t>Ο </a:t>
            </a:r>
            <a:r>
              <a:rPr lang="el-GR" dirty="0" err="1"/>
              <a:t>Σρεκ</a:t>
            </a:r>
            <a:r>
              <a:rPr lang="el-GR" dirty="0"/>
              <a:t> υπήρχε και ο κινηματογραφικός χαρακτήρας, βασίστηκε στον επαγγελματία παλαιστή </a:t>
            </a:r>
            <a:r>
              <a:rPr lang="el-GR" dirty="0" err="1"/>
              <a:t>Maurice</a:t>
            </a:r>
            <a:r>
              <a:rPr lang="el-GR" dirty="0"/>
              <a:t> </a:t>
            </a:r>
            <a:r>
              <a:rPr lang="el-GR" dirty="0" err="1"/>
              <a:t>Tillet</a:t>
            </a:r>
            <a:r>
              <a:rPr lang="el-GR" dirty="0"/>
              <a:t>, που γεννήθηκε με μια σπάνια ασθένεια που λέγεται μεγαλακρία.</a:t>
            </a:r>
          </a:p>
        </p:txBody>
      </p:sp>
      <p:pic>
        <p:nvPicPr>
          <p:cNvPr id="1032" name="Picture 8" descr="http://e-endo.com/wp-content/uploads/2013/11/Acromegal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718" y="4280047"/>
            <a:ext cx="2322282" cy="21717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sers.sch.gr/lantonakos/arxeia/images/xeria%2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8758" y="4561969"/>
            <a:ext cx="2167136" cy="171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836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 Ομάδα"/>
          <p:cNvGrpSpPr/>
          <p:nvPr/>
        </p:nvGrpSpPr>
        <p:grpSpPr>
          <a:xfrm>
            <a:off x="755575" y="332656"/>
            <a:ext cx="7424209" cy="6326623"/>
            <a:chOff x="755575" y="332656"/>
            <a:chExt cx="7424209" cy="6326623"/>
          </a:xfrm>
        </p:grpSpPr>
        <p:pic>
          <p:nvPicPr>
            <p:cNvPr id="7" name="6 - Εικόνα" descr="350px-Robert_Wadlow.jpg"/>
            <p:cNvPicPr>
              <a:picLocks noChangeAspect="1"/>
            </p:cNvPicPr>
            <p:nvPr/>
          </p:nvPicPr>
          <p:blipFill>
            <a:blip r:embed="rId3" cstate="print"/>
            <a:stretch>
              <a:fillRect/>
            </a:stretch>
          </p:blipFill>
          <p:spPr>
            <a:xfrm>
              <a:off x="755575" y="332656"/>
              <a:ext cx="3696691" cy="6326623"/>
            </a:xfrm>
            <a:prstGeom prst="rect">
              <a:avLst/>
            </a:prstGeom>
          </p:spPr>
        </p:pic>
        <p:pic>
          <p:nvPicPr>
            <p:cNvPr id="8" name="7 - Εικόνα" descr="Anna_Swan_with_her_parents.jpg"/>
            <p:cNvPicPr>
              <a:picLocks noChangeAspect="1"/>
            </p:cNvPicPr>
            <p:nvPr/>
          </p:nvPicPr>
          <p:blipFill>
            <a:blip r:embed="rId4" cstate="print"/>
            <a:stretch>
              <a:fillRect/>
            </a:stretch>
          </p:blipFill>
          <p:spPr>
            <a:xfrm>
              <a:off x="4716016" y="1988840"/>
              <a:ext cx="3397121" cy="4590704"/>
            </a:xfrm>
            <a:prstGeom prst="rect">
              <a:avLst/>
            </a:prstGeom>
          </p:spPr>
        </p:pic>
        <p:sp>
          <p:nvSpPr>
            <p:cNvPr id="9" name="8 - Ορθογώνιο"/>
            <p:cNvSpPr/>
            <p:nvPr/>
          </p:nvSpPr>
          <p:spPr>
            <a:xfrm>
              <a:off x="4572000" y="692696"/>
              <a:ext cx="360778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Γιγαντισμός</a:t>
              </a:r>
              <a:endParaRPr lang="el-GR"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sp>
        <p:nvSpPr>
          <p:cNvPr id="11" name="10 - Ορθογώνιο"/>
          <p:cNvSpPr/>
          <p:nvPr/>
        </p:nvSpPr>
        <p:spPr>
          <a:xfrm>
            <a:off x="6405619" y="5877272"/>
            <a:ext cx="830677" cy="369332"/>
          </a:xfrm>
          <a:prstGeom prst="rect">
            <a:avLst/>
          </a:prstGeom>
        </p:spPr>
        <p:txBody>
          <a:bodyPr wrap="none">
            <a:spAutoFit/>
          </a:bodyPr>
          <a:lstStyle/>
          <a:p>
            <a:r>
              <a:rPr lang="en-US" dirty="0" smtClean="0">
                <a:solidFill>
                  <a:srgbClr val="FFC000"/>
                </a:solidFill>
              </a:rPr>
              <a:t>2.27 m</a:t>
            </a:r>
            <a:endParaRPr lang="el-GR" dirty="0">
              <a:solidFill>
                <a:srgbClr val="FFC000"/>
              </a:solidFill>
            </a:endParaRPr>
          </a:p>
        </p:txBody>
      </p:sp>
      <p:sp>
        <p:nvSpPr>
          <p:cNvPr id="12" name="11 - Ορθογώνιο"/>
          <p:cNvSpPr/>
          <p:nvPr/>
        </p:nvSpPr>
        <p:spPr>
          <a:xfrm>
            <a:off x="2843808" y="5579948"/>
            <a:ext cx="830677" cy="369332"/>
          </a:xfrm>
          <a:prstGeom prst="rect">
            <a:avLst/>
          </a:prstGeom>
        </p:spPr>
        <p:txBody>
          <a:bodyPr wrap="none">
            <a:spAutoFit/>
          </a:bodyPr>
          <a:lstStyle/>
          <a:p>
            <a:r>
              <a:rPr lang="en-US" dirty="0" smtClean="0">
                <a:solidFill>
                  <a:srgbClr val="FFC000"/>
                </a:solidFill>
              </a:rPr>
              <a:t>2.72 m</a:t>
            </a:r>
            <a:endParaRPr lang="el-GR" dirty="0">
              <a:solidFill>
                <a:srgbClr val="FFC000"/>
              </a:solidFill>
            </a:endParaRPr>
          </a:p>
        </p:txBody>
      </p:sp>
      <p:sp>
        <p:nvSpPr>
          <p:cNvPr id="2" name="Ορθογώνιο 1"/>
          <p:cNvSpPr/>
          <p:nvPr/>
        </p:nvSpPr>
        <p:spPr>
          <a:xfrm>
            <a:off x="125170" y="92531"/>
            <a:ext cx="7399158" cy="584775"/>
          </a:xfrm>
          <a:prstGeom prst="rect">
            <a:avLst/>
          </a:prstGeom>
        </p:spPr>
        <p:txBody>
          <a:bodyPr wrap="square">
            <a:spAutoFit/>
          </a:bodyPr>
          <a:lstStyle/>
          <a:p>
            <a:r>
              <a:rPr lang="en-US" sz="1600" dirty="0"/>
              <a:t>Robert Wadlow, the tallest man known to have lived (2.72 </a:t>
            </a:r>
            <a:r>
              <a:rPr lang="en-US" sz="1600" dirty="0" err="1"/>
              <a:t>metres</a:t>
            </a:r>
            <a:r>
              <a:rPr lang="en-US" sz="1600" dirty="0"/>
              <a:t>) with his father, Harold Wadlow (1.82 </a:t>
            </a:r>
            <a:r>
              <a:rPr lang="en-US" sz="1600" dirty="0" err="1"/>
              <a:t>metres</a:t>
            </a:r>
            <a:r>
              <a:rPr lang="el-GR" sz="1600" dirty="0" smtClean="0"/>
              <a:t>)</a:t>
            </a:r>
            <a:endParaRPr lang="el-GR" sz="1600" dirty="0"/>
          </a:p>
        </p:txBody>
      </p:sp>
    </p:spTree>
    <p:extLst>
      <p:ext uri="{BB962C8B-B14F-4D97-AF65-F5344CB8AC3E}">
        <p14:creationId xmlns:p14="http://schemas.microsoft.com/office/powerpoint/2010/main" val="55153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kketosaggelos.gr/Images/Uploaded/image00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88640"/>
            <a:ext cx="4276725" cy="322897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572000" y="188640"/>
            <a:ext cx="4572000" cy="4801314"/>
          </a:xfrm>
          <a:prstGeom prst="rect">
            <a:avLst/>
          </a:prstGeom>
        </p:spPr>
        <p:txBody>
          <a:bodyPr>
            <a:spAutoFit/>
          </a:bodyPr>
          <a:lstStyle/>
          <a:p>
            <a:r>
              <a:rPr lang="el-GR" i="1" dirty="0"/>
              <a:t>Αριστερά: </a:t>
            </a:r>
            <a:r>
              <a:rPr lang="el-GR" i="1" dirty="0" err="1"/>
              <a:t>Εκσεσημασμένη</a:t>
            </a:r>
            <a:r>
              <a:rPr lang="el-GR" i="1" dirty="0"/>
              <a:t> μορφή Ακρομεγαλίας (Μεγαλακρίας - Γιγαντισμού) του Γερμανού </a:t>
            </a:r>
            <a:r>
              <a:rPr lang="el-GR" i="1" dirty="0" err="1"/>
              <a:t>Bernhard</a:t>
            </a:r>
            <a:r>
              <a:rPr lang="el-GR" i="1" dirty="0"/>
              <a:t> </a:t>
            </a:r>
            <a:r>
              <a:rPr lang="el-GR" i="1" dirty="0" err="1"/>
              <a:t>Gigli</a:t>
            </a:r>
            <a:r>
              <a:rPr lang="el-GR" i="1" dirty="0"/>
              <a:t>, ύψους 2,49 1/2 μ. Ο </a:t>
            </a:r>
            <a:r>
              <a:rPr lang="el-GR" i="1" dirty="0" err="1"/>
              <a:t>Gigli</a:t>
            </a:r>
            <a:r>
              <a:rPr lang="el-GR" i="1" dirty="0"/>
              <a:t>, διάσημος γίγας της εποχής περιστοιχίζεται από τους γονείς του και τα αδέλφια του (Ξυλογραφία του 1770, από το Εθν. Γερμανικό Μουσείο Νυρεμβέργης). </a:t>
            </a:r>
            <a:r>
              <a:rPr lang="el-GR" b="1" dirty="0"/>
              <a:t>Δεξιά:</a:t>
            </a:r>
            <a:r>
              <a:rPr lang="el-GR" i="1" dirty="0"/>
              <a:t> Σκελετός του ονομαστού «Γίγαντα της Ιρλανδίας» </a:t>
            </a:r>
            <a:r>
              <a:rPr lang="el-GR" i="1" dirty="0" smtClean="0"/>
              <a:t>ονόματι </a:t>
            </a:r>
            <a:r>
              <a:rPr lang="el-GR" i="1" dirty="0"/>
              <a:t>Ο' </a:t>
            </a:r>
            <a:r>
              <a:rPr lang="el-GR" i="1" dirty="0" err="1"/>
              <a:t>Brien</a:t>
            </a:r>
            <a:r>
              <a:rPr lang="el-GR" i="1" dirty="0"/>
              <a:t> που έπασχε από Ακρομεγαλία </a:t>
            </a:r>
            <a:r>
              <a:rPr lang="el-GR" i="1" dirty="0" smtClean="0"/>
              <a:t>[</a:t>
            </a:r>
            <a:r>
              <a:rPr lang="el-GR" i="1" dirty="0"/>
              <a:t>Μουσείο </a:t>
            </a:r>
            <a:r>
              <a:rPr lang="el-GR" i="1" dirty="0" err="1"/>
              <a:t>John</a:t>
            </a:r>
            <a:r>
              <a:rPr lang="el-GR" i="1" dirty="0"/>
              <a:t> </a:t>
            </a:r>
            <a:r>
              <a:rPr lang="el-GR" i="1" dirty="0" err="1"/>
              <a:t>Hunter</a:t>
            </a:r>
            <a:r>
              <a:rPr lang="el-GR" i="1" dirty="0"/>
              <a:t>, του </a:t>
            </a:r>
            <a:r>
              <a:rPr lang="el-GR" i="1" dirty="0" err="1"/>
              <a:t>Βασιλ</a:t>
            </a:r>
            <a:r>
              <a:rPr lang="el-GR" i="1" dirty="0"/>
              <a:t>. Κολλεγίου των χειρουργών, Λονδίνο]. Έχει ύψος 2,54 μ. Ο Ο' </a:t>
            </a:r>
            <a:r>
              <a:rPr lang="el-GR" i="1" dirty="0" err="1"/>
              <a:t>Brien</a:t>
            </a:r>
            <a:r>
              <a:rPr lang="el-GR" i="1" dirty="0"/>
              <a:t> πέθανε το 1783 σε ηλικία 22 ετών. </a:t>
            </a:r>
            <a:r>
              <a:rPr lang="el-GR" i="1" dirty="0" err="1"/>
              <a:t>Πλάϊ</a:t>
            </a:r>
            <a:r>
              <a:rPr lang="el-GR" i="1" dirty="0"/>
              <a:t> του είναι ο σκελετός της </a:t>
            </a:r>
            <a:r>
              <a:rPr lang="el-GR" i="1" dirty="0" err="1"/>
              <a:t>Σικελής</a:t>
            </a:r>
            <a:r>
              <a:rPr lang="el-GR" i="1" dirty="0"/>
              <a:t> πριγκίπισσας </a:t>
            </a:r>
            <a:r>
              <a:rPr lang="el-GR" i="1" dirty="0" err="1"/>
              <a:t>Caroline</a:t>
            </a:r>
            <a:r>
              <a:rPr lang="el-GR" i="1" dirty="0"/>
              <a:t> </a:t>
            </a:r>
            <a:r>
              <a:rPr lang="el-GR" i="1" dirty="0" err="1"/>
              <a:t>Crachami</a:t>
            </a:r>
            <a:r>
              <a:rPr lang="el-GR" i="1" dirty="0"/>
              <a:t>. Μετά τη γέννηση της δεν ανεπτύχθη και πέθανε σε ηλικία 9 ετών το 1824.</a:t>
            </a:r>
            <a:endParaRPr lang="el-GR" dirty="0"/>
          </a:p>
        </p:txBody>
      </p:sp>
      <p:pic>
        <p:nvPicPr>
          <p:cNvPr id="2052" name="Picture 4" descr="http://a.media.gossip-tv.gr/items/cache/95cd8c17e4e15d8e97af3a0eaf6cb85a_L.jpg"/>
          <p:cNvPicPr>
            <a:picLocks noChangeAspect="1" noChangeArrowheads="1"/>
          </p:cNvPicPr>
          <p:nvPr/>
        </p:nvPicPr>
        <p:blipFill rotWithShape="1">
          <a:blip r:embed="rId3">
            <a:extLst>
              <a:ext uri="{28A0092B-C50C-407E-A947-70E740481C1C}">
                <a14:useLocalDpi xmlns:a14="http://schemas.microsoft.com/office/drawing/2010/main" val="0"/>
              </a:ext>
            </a:extLst>
          </a:blip>
          <a:srcRect l="18239" r="20203"/>
          <a:stretch/>
        </p:blipFill>
        <p:spPr bwMode="auto">
          <a:xfrm>
            <a:off x="683568" y="3613635"/>
            <a:ext cx="2645230" cy="25783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1339" y="6191935"/>
            <a:ext cx="4572000" cy="646331"/>
          </a:xfrm>
          <a:prstGeom prst="rect">
            <a:avLst/>
          </a:prstGeom>
        </p:spPr>
        <p:txBody>
          <a:bodyPr>
            <a:spAutoFit/>
          </a:bodyPr>
          <a:lstStyle/>
          <a:p>
            <a:r>
              <a:rPr lang="el-GR" dirty="0"/>
              <a:t>Διάσημο ζευγάρι νάνων στην Αμερική υιοθέτησε αγοράκι με νανισμό</a:t>
            </a:r>
          </a:p>
        </p:txBody>
      </p:sp>
      <p:pic>
        <p:nvPicPr>
          <p:cNvPr id="2054" name="Picture 6" descr="http://img361.imageshack.us/img361/4688/73749912yy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189" y="4822550"/>
            <a:ext cx="2687621" cy="201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7054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Εικόνα" descr="dwarf2.jpg"/>
          <p:cNvPicPr>
            <a:picLocks noChangeAspect="1"/>
          </p:cNvPicPr>
          <p:nvPr/>
        </p:nvPicPr>
        <p:blipFill>
          <a:blip r:embed="rId2" cstate="print"/>
          <a:stretch>
            <a:fillRect/>
          </a:stretch>
        </p:blipFill>
        <p:spPr>
          <a:xfrm>
            <a:off x="3499090" y="1966726"/>
            <a:ext cx="2369054" cy="3766530"/>
          </a:xfrm>
          <a:prstGeom prst="rect">
            <a:avLst/>
          </a:prstGeom>
        </p:spPr>
      </p:pic>
      <p:pic>
        <p:nvPicPr>
          <p:cNvPr id="5" name="4 - Εικόνα" descr="LPA_McCann_L7M0759.jpg"/>
          <p:cNvPicPr>
            <a:picLocks noChangeAspect="1"/>
          </p:cNvPicPr>
          <p:nvPr/>
        </p:nvPicPr>
        <p:blipFill>
          <a:blip r:embed="rId3" cstate="print"/>
          <a:stretch>
            <a:fillRect/>
          </a:stretch>
        </p:blipFill>
        <p:spPr>
          <a:xfrm>
            <a:off x="6011677" y="1628800"/>
            <a:ext cx="3024819" cy="4532170"/>
          </a:xfrm>
          <a:prstGeom prst="rect">
            <a:avLst/>
          </a:prstGeom>
        </p:spPr>
      </p:pic>
      <p:sp>
        <p:nvSpPr>
          <p:cNvPr id="2" name="1 - Ορθογώνιο"/>
          <p:cNvSpPr/>
          <p:nvPr/>
        </p:nvSpPr>
        <p:spPr>
          <a:xfrm>
            <a:off x="712393" y="201414"/>
            <a:ext cx="7719229" cy="923330"/>
          </a:xfrm>
          <a:prstGeom prst="rect">
            <a:avLst/>
          </a:prstGeom>
          <a:noFill/>
        </p:spPr>
        <p:txBody>
          <a:bodyPr wrap="none" lIns="91440" tIns="45720" rIns="91440" bIns="45720">
            <a:spAutoFit/>
          </a:bodyPr>
          <a:lstStyle/>
          <a:p>
            <a:pPr algn="ctr"/>
            <a:r>
              <a:rPr lang="el-G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Νανισμός</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a:t>
            </a:r>
            <a:r>
              <a:rPr lang="el-GR"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νεπάρκεια</a:t>
            </a:r>
            <a:r>
              <a:rPr lang="el-G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GH</a:t>
            </a:r>
            <a:endPar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3" name="2 - Εικόνα" descr="gech_0001_0002_0_img0098.jpg"/>
          <p:cNvPicPr>
            <a:picLocks noChangeAspect="1"/>
          </p:cNvPicPr>
          <p:nvPr/>
        </p:nvPicPr>
        <p:blipFill>
          <a:blip r:embed="rId4" cstate="print"/>
          <a:stretch>
            <a:fillRect/>
          </a:stretch>
        </p:blipFill>
        <p:spPr>
          <a:xfrm>
            <a:off x="395536" y="1124744"/>
            <a:ext cx="2997200" cy="5334000"/>
          </a:xfrm>
          <a:prstGeom prst="rect">
            <a:avLst/>
          </a:prstGeom>
        </p:spPr>
      </p:pic>
      <p:pic>
        <p:nvPicPr>
          <p:cNvPr id="7" name="6 - Εικόνα" descr="dwarf.JPG"/>
          <p:cNvPicPr>
            <a:picLocks noChangeAspect="1"/>
          </p:cNvPicPr>
          <p:nvPr/>
        </p:nvPicPr>
        <p:blipFill>
          <a:blip r:embed="rId5" cstate="print"/>
          <a:stretch>
            <a:fillRect/>
          </a:stretch>
        </p:blipFill>
        <p:spPr>
          <a:xfrm>
            <a:off x="899592" y="1340768"/>
            <a:ext cx="7620000" cy="4965700"/>
          </a:xfrm>
          <a:prstGeom prst="rect">
            <a:avLst/>
          </a:prstGeom>
        </p:spPr>
      </p:pic>
    </p:spTree>
    <p:extLst>
      <p:ext uri="{BB962C8B-B14F-4D97-AF65-F5344CB8AC3E}">
        <p14:creationId xmlns:p14="http://schemas.microsoft.com/office/powerpoint/2010/main" val="26186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59329" y="588325"/>
            <a:ext cx="8784976" cy="2031325"/>
          </a:xfrm>
          <a:prstGeom prst="rect">
            <a:avLst/>
          </a:prstGeom>
        </p:spPr>
        <p:txBody>
          <a:bodyPr wrap="square">
            <a:spAutoFit/>
          </a:bodyPr>
          <a:lstStyle/>
          <a:p>
            <a:r>
              <a:rPr lang="el-GR" b="1" dirty="0" err="1" smtClean="0"/>
              <a:t>Προλακτίνη</a:t>
            </a:r>
            <a:r>
              <a:rPr lang="el-GR" b="1" dirty="0"/>
              <a:t>: </a:t>
            </a:r>
            <a:r>
              <a:rPr lang="el-GR" dirty="0"/>
              <a:t>Η ορμόνη αυτή σε συνεργασία με άλλες ορμόνες ενεργοποιεί </a:t>
            </a:r>
            <a:r>
              <a:rPr lang="el-GR" dirty="0" smtClean="0"/>
              <a:t>τη διαδικασία </a:t>
            </a:r>
            <a:r>
              <a:rPr lang="el-GR" dirty="0"/>
              <a:t>παραγωγής γάλακτος από τους γαλακτοφόρους αδένες </a:t>
            </a:r>
            <a:r>
              <a:rPr lang="el-GR" dirty="0" smtClean="0"/>
              <a:t>των μαστών </a:t>
            </a:r>
            <a:r>
              <a:rPr lang="el-GR" dirty="0"/>
              <a:t>αμέσως μετά τον τοκετό.</a:t>
            </a:r>
          </a:p>
          <a:p>
            <a:endParaRPr lang="el-GR" b="1" dirty="0" smtClean="0"/>
          </a:p>
          <a:p>
            <a:r>
              <a:rPr lang="el-GR" b="1" dirty="0" err="1" smtClean="0"/>
              <a:t>Θυλακιοτρόπος</a:t>
            </a:r>
            <a:r>
              <a:rPr lang="el-GR" b="1" dirty="0"/>
              <a:t>: </a:t>
            </a:r>
            <a:r>
              <a:rPr lang="el-GR" dirty="0"/>
              <a:t>Διεγείρει την έκκριση οιστρογόνων και προγεστερόνης </a:t>
            </a:r>
            <a:r>
              <a:rPr lang="el-GR" dirty="0" smtClean="0"/>
              <a:t>από τις </a:t>
            </a:r>
            <a:r>
              <a:rPr lang="el-GR" dirty="0"/>
              <a:t>ωοθήκες και ρυθμίζει την ωρίμανση των ωαρίων κάθε μήνα. </a:t>
            </a:r>
            <a:r>
              <a:rPr lang="el-GR" dirty="0" smtClean="0"/>
              <a:t>Διεγείρει επίσης </a:t>
            </a:r>
            <a:r>
              <a:rPr lang="el-GR" dirty="0"/>
              <a:t>την έκκριση τεστοστερόνης από τους όρχεις</a:t>
            </a:r>
            <a:r>
              <a:rPr lang="el-GR" dirty="0" smtClean="0"/>
              <a:t>.</a:t>
            </a:r>
            <a:endParaRPr lang="el-GR" dirty="0"/>
          </a:p>
        </p:txBody>
      </p:sp>
      <p:sp>
        <p:nvSpPr>
          <p:cNvPr id="4" name="Ορθογώνιο 3"/>
          <p:cNvSpPr/>
          <p:nvPr/>
        </p:nvSpPr>
        <p:spPr>
          <a:xfrm>
            <a:off x="209024" y="2737951"/>
            <a:ext cx="8784976" cy="3139321"/>
          </a:xfrm>
          <a:prstGeom prst="rect">
            <a:avLst/>
          </a:prstGeom>
        </p:spPr>
        <p:txBody>
          <a:bodyPr wrap="square">
            <a:spAutoFit/>
          </a:bodyPr>
          <a:lstStyle/>
          <a:p>
            <a:r>
              <a:rPr lang="el-GR" b="1" dirty="0" err="1" smtClean="0"/>
              <a:t>Ωχρινοτρόπος</a:t>
            </a:r>
            <a:r>
              <a:rPr lang="el-GR" b="1" dirty="0" smtClean="0"/>
              <a:t>: </a:t>
            </a:r>
            <a:r>
              <a:rPr lang="el-GR" dirty="0" smtClean="0"/>
              <a:t>Η ορμόνη αυτή, μαζί με τη </a:t>
            </a:r>
            <a:r>
              <a:rPr lang="el-GR" dirty="0" err="1" smtClean="0"/>
              <a:t>θυλακιοτρόπο</a:t>
            </a:r>
            <a:r>
              <a:rPr lang="el-GR" dirty="0" smtClean="0"/>
              <a:t>, συμμετέχει στην </a:t>
            </a:r>
            <a:r>
              <a:rPr lang="el-GR" dirty="0" err="1" smtClean="0"/>
              <a:t>ωοθυλακιορρηξία</a:t>
            </a:r>
            <a:r>
              <a:rPr lang="el-GR" dirty="0" smtClean="0"/>
              <a:t>, στο σχηματισμό του ωχρού σωματίου, και στην παραγωγή και έκκριση οιστρογόνων και προγεστερόνης. Ελέγχει επίσης την παραγωγή και έκκριση τεστοστερόνης από τους όρχεις.</a:t>
            </a:r>
          </a:p>
          <a:p>
            <a:endParaRPr lang="el-GR" b="1" dirty="0" smtClean="0"/>
          </a:p>
          <a:p>
            <a:r>
              <a:rPr lang="el-GR" b="1" dirty="0" err="1" smtClean="0"/>
              <a:t>Θυρεοειδοτρόπος</a:t>
            </a:r>
            <a:r>
              <a:rPr lang="el-GR" b="1" dirty="0" smtClean="0"/>
              <a:t>: </a:t>
            </a:r>
            <a:r>
              <a:rPr lang="el-GR" dirty="0" smtClean="0"/>
              <a:t>Διεγείρει την έκκριση της θυροξίνης από το θυρεοειδή αδένα.</a:t>
            </a:r>
          </a:p>
          <a:p>
            <a:endParaRPr lang="el-GR" dirty="0" smtClean="0"/>
          </a:p>
          <a:p>
            <a:r>
              <a:rPr lang="el-GR" b="1" dirty="0" err="1" smtClean="0"/>
              <a:t>Φλοιοτρόπος</a:t>
            </a:r>
            <a:r>
              <a:rPr lang="el-GR" b="1" dirty="0" smtClean="0"/>
              <a:t>: </a:t>
            </a:r>
            <a:r>
              <a:rPr lang="el-GR" dirty="0" smtClean="0"/>
              <a:t>Ρυθμίζει την ανάπτυξη του φλοιού των επινεφριδίων και την έκκριση των ορμονών του.</a:t>
            </a:r>
          </a:p>
          <a:p>
            <a:endParaRPr lang="el-GR" dirty="0" smtClean="0"/>
          </a:p>
          <a:p>
            <a:r>
              <a:rPr lang="el-GR" b="1" dirty="0" err="1" smtClean="0"/>
              <a:t>Μελανοτροπίνη</a:t>
            </a:r>
            <a:r>
              <a:rPr lang="el-GR" b="1" dirty="0" smtClean="0"/>
              <a:t>: </a:t>
            </a:r>
            <a:r>
              <a:rPr lang="el-GR" dirty="0" smtClean="0"/>
              <a:t>Ρυθμίζει τη συγκέντρωση της μελανίνης στα χρωματοφόρα κύτταρα</a:t>
            </a:r>
            <a:endParaRPr lang="el-GR" dirty="0"/>
          </a:p>
        </p:txBody>
      </p:sp>
    </p:spTree>
    <p:extLst>
      <p:ext uri="{BB962C8B-B14F-4D97-AF65-F5344CB8AC3E}">
        <p14:creationId xmlns:p14="http://schemas.microsoft.com/office/powerpoint/2010/main" val="4051167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πανάδες,καφέ κηλίδες,μέλασμα,αντιμετώπιση πανάδων,laser κηλίδε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764704"/>
            <a:ext cx="2466975" cy="198120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987824" y="277976"/>
            <a:ext cx="4572000" cy="1477328"/>
          </a:xfrm>
          <a:prstGeom prst="rect">
            <a:avLst/>
          </a:prstGeom>
        </p:spPr>
        <p:txBody>
          <a:bodyPr>
            <a:spAutoFit/>
          </a:bodyPr>
          <a:lstStyle/>
          <a:p>
            <a:r>
              <a:rPr lang="el-GR" dirty="0"/>
              <a:t>Οι πανάδες είναι σκουρόχρωμες κηλίδες, τουλάχιστον 2 τόνους σκουρότερες από τον χρωματικό τόνο του προσώπου μας.</a:t>
            </a:r>
            <a:br>
              <a:rPr lang="el-GR" dirty="0"/>
            </a:br>
            <a:r>
              <a:rPr lang="el-GR" dirty="0"/>
              <a:t>Το χρώμα στο δέρμα το δίνει μια χρωστική ουσία η ΜΕΛΑΝΙΝΗ</a:t>
            </a:r>
          </a:p>
        </p:txBody>
      </p:sp>
      <p:pic>
        <p:nvPicPr>
          <p:cNvPr id="3076" name="Picture 4" descr="http://albstroka.com/wp-content/uploads/2013/09/quka-albstroka-shkrim-lorena-stro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55304"/>
            <a:ext cx="3294534" cy="23960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225.photobucket.com/albums/dd233/stefanogiannis/av0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419" y="3212976"/>
            <a:ext cx="4371975" cy="291465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767394" y="5301208"/>
            <a:ext cx="4376606" cy="1477328"/>
          </a:xfrm>
          <a:prstGeom prst="rect">
            <a:avLst/>
          </a:prstGeom>
        </p:spPr>
        <p:txBody>
          <a:bodyPr wrap="square">
            <a:spAutoFit/>
          </a:bodyPr>
          <a:lstStyle/>
          <a:p>
            <a:r>
              <a:rPr lang="el-GR" dirty="0"/>
              <a:t>Η λεύκη είναι πάθηση του δέρματος που οδηγεί στη βλάβη και απώλεια των </a:t>
            </a:r>
            <a:r>
              <a:rPr lang="el-GR" dirty="0" err="1"/>
              <a:t>μελανοκυττάρων</a:t>
            </a:r>
            <a:r>
              <a:rPr lang="el-GR" dirty="0"/>
              <a:t> που παράγουν τη μελανίνη η οποία δίνει το χρώμα στο δέρμα. </a:t>
            </a:r>
          </a:p>
        </p:txBody>
      </p:sp>
    </p:spTree>
    <p:extLst>
      <p:ext uri="{BB962C8B-B14F-4D97-AF65-F5344CB8AC3E}">
        <p14:creationId xmlns:p14="http://schemas.microsoft.com/office/powerpoint/2010/main" val="2909150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76571" y="764704"/>
            <a:ext cx="8352928" cy="5139869"/>
          </a:xfrm>
          <a:prstGeom prst="rect">
            <a:avLst/>
          </a:prstGeom>
        </p:spPr>
        <p:txBody>
          <a:bodyPr wrap="square">
            <a:spAutoFit/>
          </a:bodyPr>
          <a:lstStyle/>
          <a:p>
            <a:r>
              <a:rPr lang="el-GR" sz="2000" b="1" u="sng" dirty="0" err="1" smtClean="0">
                <a:solidFill>
                  <a:srgbClr val="002060"/>
                </a:solidFill>
              </a:rPr>
              <a:t>Νευροϋπόφυση</a:t>
            </a:r>
            <a:endParaRPr lang="el-GR" sz="2000" b="1" u="sng" dirty="0" smtClean="0">
              <a:solidFill>
                <a:srgbClr val="002060"/>
              </a:solidFill>
            </a:endParaRPr>
          </a:p>
          <a:p>
            <a:endParaRPr lang="el-GR" sz="2000" b="1" u="sng" dirty="0">
              <a:solidFill>
                <a:srgbClr val="002060"/>
              </a:solidFill>
            </a:endParaRPr>
          </a:p>
          <a:p>
            <a:r>
              <a:rPr lang="el-GR" i="1" dirty="0"/>
              <a:t>Η </a:t>
            </a:r>
            <a:r>
              <a:rPr lang="el-GR" i="1" dirty="0" err="1"/>
              <a:t>νευροϋπόφυση</a:t>
            </a:r>
            <a:r>
              <a:rPr lang="el-GR" i="1" dirty="0"/>
              <a:t> δεν είναι ενδοκρινής αδένας με τη στενή έννοια του </a:t>
            </a:r>
            <a:r>
              <a:rPr lang="el-GR" i="1" dirty="0" smtClean="0"/>
              <a:t>όρου διότι </a:t>
            </a:r>
            <a:r>
              <a:rPr lang="el-GR" i="1" dirty="0"/>
              <a:t>δεν παράγει, αλλά αποθηκεύει ορμόνες. Περιέχει τα άκρα των </a:t>
            </a:r>
            <a:r>
              <a:rPr lang="el-GR" i="1" dirty="0" err="1"/>
              <a:t>νευριτών</a:t>
            </a:r>
            <a:r>
              <a:rPr lang="el-GR" i="1" dirty="0" smtClean="0"/>
              <a:t>, από </a:t>
            </a:r>
            <a:r>
              <a:rPr lang="el-GR" i="1" dirty="0"/>
              <a:t>τα </a:t>
            </a:r>
            <a:r>
              <a:rPr lang="el-GR" i="1" dirty="0" err="1"/>
              <a:t>νευροεκκριτικά</a:t>
            </a:r>
            <a:r>
              <a:rPr lang="el-GR" i="1" dirty="0"/>
              <a:t> κύτταρα, που τα </a:t>
            </a:r>
            <a:r>
              <a:rPr lang="el-GR" i="1" dirty="0" err="1"/>
              <a:t>κυπαρικά</a:t>
            </a:r>
            <a:r>
              <a:rPr lang="el-GR" i="1" dirty="0"/>
              <a:t> τους σώματα </a:t>
            </a:r>
            <a:r>
              <a:rPr lang="el-GR" i="1" dirty="0" smtClean="0"/>
              <a:t>βρίσκονται στον </a:t>
            </a:r>
            <a:r>
              <a:rPr lang="el-GR" i="1" dirty="0"/>
              <a:t>υποθάλαμο. Τα κύτταρα αυτά παράγουν δύο ορμόνες την </a:t>
            </a:r>
            <a:r>
              <a:rPr lang="el-GR" b="1" i="1" dirty="0" err="1"/>
              <a:t>ωκυτοκίνη</a:t>
            </a:r>
            <a:r>
              <a:rPr lang="el-GR" b="1" i="1" dirty="0"/>
              <a:t> </a:t>
            </a:r>
            <a:r>
              <a:rPr lang="el-GR" i="1" dirty="0" smtClean="0"/>
              <a:t>και την </a:t>
            </a:r>
            <a:r>
              <a:rPr lang="el-GR" b="1" i="1" dirty="0" err="1"/>
              <a:t>απιδιουρητική</a:t>
            </a:r>
            <a:r>
              <a:rPr lang="el-GR" b="1" i="1" dirty="0"/>
              <a:t> ορμόνη, </a:t>
            </a:r>
            <a:r>
              <a:rPr lang="el-GR" i="1" dirty="0"/>
              <a:t>οι οποίες μεταφέρονται μέσω των </a:t>
            </a:r>
            <a:r>
              <a:rPr lang="el-GR" i="1" dirty="0" err="1"/>
              <a:t>νευριτών</a:t>
            </a:r>
            <a:r>
              <a:rPr lang="el-GR" i="1" dirty="0"/>
              <a:t> </a:t>
            </a:r>
            <a:r>
              <a:rPr lang="el-GR" i="1" dirty="0" smtClean="0"/>
              <a:t>στη </a:t>
            </a:r>
            <a:r>
              <a:rPr lang="el-GR" i="1" dirty="0" err="1" smtClean="0"/>
              <a:t>νευροϋπόφυση</a:t>
            </a:r>
            <a:r>
              <a:rPr lang="el-GR" i="1" dirty="0" smtClean="0"/>
              <a:t> </a:t>
            </a:r>
            <a:r>
              <a:rPr lang="el-GR" i="1" dirty="0"/>
              <a:t>για αποθήκευση.</a:t>
            </a:r>
          </a:p>
          <a:p>
            <a:endParaRPr lang="el-GR" b="1" i="1" dirty="0" smtClean="0"/>
          </a:p>
          <a:p>
            <a:r>
              <a:rPr lang="el-GR" b="1" i="1" dirty="0" err="1" smtClean="0"/>
              <a:t>Ωκυτοκίνη</a:t>
            </a:r>
            <a:r>
              <a:rPr lang="el-GR" b="1" i="1" dirty="0"/>
              <a:t>: </a:t>
            </a:r>
            <a:r>
              <a:rPr lang="el-GR" i="1" dirty="0"/>
              <a:t>Είναι υπεύθυνη για τις ωδίνες του τοκετού και </a:t>
            </a:r>
            <a:r>
              <a:rPr lang="el-GR" i="1" dirty="0" smtClean="0"/>
              <a:t>απελευθερώνεται λίγο </a:t>
            </a:r>
            <a:r>
              <a:rPr lang="el-GR" i="1" dirty="0"/>
              <a:t>πριν από τη γέννηση του παιδιού, με σκοπό να διευκολύνει την έξοδό </a:t>
            </a:r>
            <a:r>
              <a:rPr lang="el-GR" i="1" dirty="0" smtClean="0"/>
              <a:t>του από </a:t>
            </a:r>
            <a:r>
              <a:rPr lang="el-GR" i="1" dirty="0"/>
              <a:t>την μήτρα. Επηρεάζει επίσης και την έκκριση του γάλακτος από </a:t>
            </a:r>
            <a:r>
              <a:rPr lang="el-GR" i="1" dirty="0" smtClean="0"/>
              <a:t>το μαστό</a:t>
            </a:r>
            <a:r>
              <a:rPr lang="el-GR" i="1" dirty="0"/>
              <a:t>, που αρχίζει αμέσως μετά τη γέννηση του παιδιού.</a:t>
            </a:r>
          </a:p>
          <a:p>
            <a:endParaRPr lang="el-GR" b="1" i="1" dirty="0" smtClean="0"/>
          </a:p>
          <a:p>
            <a:r>
              <a:rPr lang="el-GR" b="1" i="1" dirty="0" err="1" smtClean="0"/>
              <a:t>Αντιδιουρητική</a:t>
            </a:r>
            <a:r>
              <a:rPr lang="el-GR" b="1" i="1" dirty="0" smtClean="0"/>
              <a:t> </a:t>
            </a:r>
            <a:r>
              <a:rPr lang="el-GR" b="1" i="1" dirty="0"/>
              <a:t>ορμόνη: </a:t>
            </a:r>
            <a:r>
              <a:rPr lang="el-GR" i="1" dirty="0"/>
              <a:t>Η ορμόνη αυτή ρυθμίζει την ποσότητα των ούρων</a:t>
            </a:r>
            <a:r>
              <a:rPr lang="el-GR" i="1" dirty="0" smtClean="0"/>
              <a:t>. Αυξημένη </a:t>
            </a:r>
            <a:r>
              <a:rPr lang="el-GR" i="1" dirty="0"/>
              <a:t>ωσμωτική πίεση των υγρών του σώματος προκαλεί έκκριση </a:t>
            </a:r>
            <a:r>
              <a:rPr lang="el-GR" i="1" dirty="0" smtClean="0"/>
              <a:t>της ορμόνης </a:t>
            </a:r>
            <a:r>
              <a:rPr lang="el-GR" i="1" dirty="0"/>
              <a:t>αυτής με αποτέλεσμα την αυξημένη κατακράτηση νερού από </a:t>
            </a:r>
            <a:r>
              <a:rPr lang="el-GR" i="1" dirty="0" smtClean="0"/>
              <a:t>τα ούρα</a:t>
            </a:r>
            <a:r>
              <a:rPr lang="el-GR" i="1" dirty="0"/>
              <a:t>. Με την απουσία της </a:t>
            </a:r>
            <a:r>
              <a:rPr lang="el-GR" i="1" dirty="0" err="1"/>
              <a:t>αντιδιουρητικής</a:t>
            </a:r>
            <a:r>
              <a:rPr lang="el-GR" i="1" dirty="0"/>
              <a:t> ορμόνης η ποσότητα των </a:t>
            </a:r>
            <a:r>
              <a:rPr lang="el-GR" i="1" dirty="0" smtClean="0"/>
              <a:t>ούρων μπορεί </a:t>
            </a:r>
            <a:r>
              <a:rPr lang="el-GR" i="1" dirty="0"/>
              <a:t>να αυξηθεί έως και 10 φορές.</a:t>
            </a:r>
            <a:endParaRPr lang="el-GR" dirty="0"/>
          </a:p>
        </p:txBody>
      </p:sp>
    </p:spTree>
    <p:extLst>
      <p:ext uri="{BB962C8B-B14F-4D97-AF65-F5344CB8AC3E}">
        <p14:creationId xmlns:p14="http://schemas.microsoft.com/office/powerpoint/2010/main" val="1708993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8658" y="2506203"/>
            <a:ext cx="8383253" cy="1015663"/>
          </a:xfrm>
          <a:prstGeom prst="rect">
            <a:avLst/>
          </a:prstGeom>
        </p:spPr>
        <p:txBody>
          <a:bodyPr wrap="square">
            <a:spAutoFit/>
          </a:bodyPr>
          <a:lstStyle/>
          <a:p>
            <a:r>
              <a:rPr lang="el-GR" sz="2000" dirty="0"/>
              <a:t>Οι </a:t>
            </a:r>
            <a:r>
              <a:rPr lang="el-GR" sz="2000" b="1" dirty="0"/>
              <a:t>ενδοκρινείς αδένες</a:t>
            </a:r>
            <a:r>
              <a:rPr lang="el-GR" sz="2000" dirty="0"/>
              <a:t> είναι ανατομικά μορφώματα που παράγουν τις </a:t>
            </a:r>
            <a:r>
              <a:rPr lang="el-GR" sz="2000" b="1" dirty="0" smtClean="0"/>
              <a:t>ορμόνες</a:t>
            </a:r>
            <a:r>
              <a:rPr lang="en-US" sz="2000" dirty="0" smtClean="0"/>
              <a:t> </a:t>
            </a:r>
            <a:r>
              <a:rPr lang="el-GR" sz="2000" dirty="0"/>
              <a:t>οι οποίες </a:t>
            </a:r>
            <a:r>
              <a:rPr lang="el-GR" sz="2000" dirty="0" smtClean="0"/>
              <a:t>εισέρχονται,</a:t>
            </a:r>
            <a:r>
              <a:rPr lang="en-US" sz="2000" dirty="0" smtClean="0"/>
              <a:t> </a:t>
            </a:r>
            <a:r>
              <a:rPr lang="el-GR" sz="2000" dirty="0" smtClean="0"/>
              <a:t>μέσω </a:t>
            </a:r>
            <a:r>
              <a:rPr lang="el-GR" sz="2000" dirty="0"/>
              <a:t>των τριχοειδών, στην κυκλοφορία </a:t>
            </a:r>
            <a:r>
              <a:rPr lang="el-GR" sz="2000" dirty="0" smtClean="0"/>
              <a:t>του</a:t>
            </a:r>
            <a:r>
              <a:rPr lang="en-US" sz="2000" dirty="0" smtClean="0"/>
              <a:t> </a:t>
            </a:r>
            <a:r>
              <a:rPr lang="el-GR" sz="2000" dirty="0" smtClean="0"/>
              <a:t>αίματος.</a:t>
            </a:r>
            <a:endParaRPr lang="el-GR" sz="2000" dirty="0"/>
          </a:p>
        </p:txBody>
      </p:sp>
      <p:sp>
        <p:nvSpPr>
          <p:cNvPr id="5" name="Ορθογώνιο 4"/>
          <p:cNvSpPr/>
          <p:nvPr/>
        </p:nvSpPr>
        <p:spPr>
          <a:xfrm>
            <a:off x="325859" y="607502"/>
            <a:ext cx="8671791" cy="830997"/>
          </a:xfrm>
          <a:prstGeom prst="rect">
            <a:avLst/>
          </a:prstGeom>
          <a:ln>
            <a:solidFill>
              <a:srgbClr val="00B0F0"/>
            </a:solidFill>
          </a:ln>
        </p:spPr>
        <p:txBody>
          <a:bodyPr wrap="square">
            <a:spAutoFit/>
          </a:bodyPr>
          <a:lstStyle/>
          <a:p>
            <a:r>
              <a:rPr lang="el-GR" sz="2400" dirty="0"/>
              <a:t>Στον ανθρώπινο οργανισμό </a:t>
            </a:r>
            <a:r>
              <a:rPr lang="el-GR" sz="2400" dirty="0" smtClean="0"/>
              <a:t>υπάρχουν</a:t>
            </a:r>
            <a:r>
              <a:rPr lang="en-US" sz="2400" dirty="0" smtClean="0"/>
              <a:t> </a:t>
            </a:r>
            <a:r>
              <a:rPr lang="el-GR" sz="2400" dirty="0" smtClean="0"/>
              <a:t>δύο </a:t>
            </a:r>
            <a:r>
              <a:rPr lang="el-GR" sz="2400" dirty="0"/>
              <a:t>είδη αδένων, οι </a:t>
            </a:r>
            <a:r>
              <a:rPr lang="el-GR" sz="2400" b="1" dirty="0"/>
              <a:t>εξωκρινείς </a:t>
            </a:r>
            <a:r>
              <a:rPr lang="el-GR" sz="2400" dirty="0"/>
              <a:t>και οι </a:t>
            </a:r>
            <a:r>
              <a:rPr lang="el-GR" sz="2400" b="1" dirty="0" smtClean="0"/>
              <a:t>ενδοκρινείς</a:t>
            </a:r>
            <a:r>
              <a:rPr lang="el-GR" sz="2400" b="1" dirty="0"/>
              <a:t>.</a:t>
            </a:r>
            <a:endParaRPr lang="el-GR" sz="2400" dirty="0"/>
          </a:p>
        </p:txBody>
      </p:sp>
      <p:sp>
        <p:nvSpPr>
          <p:cNvPr id="6" name="Ορθογώνιο 5"/>
          <p:cNvSpPr/>
          <p:nvPr/>
        </p:nvSpPr>
        <p:spPr>
          <a:xfrm>
            <a:off x="347564" y="1556792"/>
            <a:ext cx="8404348" cy="707886"/>
          </a:xfrm>
          <a:prstGeom prst="rect">
            <a:avLst/>
          </a:prstGeom>
        </p:spPr>
        <p:txBody>
          <a:bodyPr wrap="square">
            <a:spAutoFit/>
          </a:bodyPr>
          <a:lstStyle/>
          <a:p>
            <a:r>
              <a:rPr lang="el-GR" sz="2000" dirty="0"/>
              <a:t>Οι </a:t>
            </a:r>
            <a:r>
              <a:rPr lang="el-GR" sz="2000" b="1" dirty="0"/>
              <a:t>εξωκρινείς</a:t>
            </a:r>
            <a:r>
              <a:rPr lang="el-GR" sz="2000" dirty="0"/>
              <a:t> (ιδρωτοποιοί </a:t>
            </a:r>
            <a:r>
              <a:rPr lang="el-GR" sz="2000" dirty="0" smtClean="0"/>
              <a:t>αδένες</a:t>
            </a:r>
            <a:r>
              <a:rPr lang="el-GR" sz="2000" dirty="0"/>
              <a:t>, σμηγματογόνοι αδένες κ.ά.) </a:t>
            </a:r>
            <a:r>
              <a:rPr lang="el-GR" sz="2000" dirty="0" smtClean="0"/>
              <a:t>εκκρίνουν το </a:t>
            </a:r>
            <a:r>
              <a:rPr lang="el-GR" sz="2000" dirty="0"/>
              <a:t>προϊόν τους στην επιφάνεια ή σε κοιλότητες του </a:t>
            </a:r>
            <a:r>
              <a:rPr lang="el-GR" sz="2000" dirty="0" smtClean="0"/>
              <a:t>σώματος</a:t>
            </a:r>
            <a:r>
              <a:rPr lang="en-US" sz="2000" dirty="0" smtClean="0"/>
              <a:t>.</a:t>
            </a:r>
            <a:endParaRPr lang="el-GR" sz="2000" dirty="0"/>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011" y="3356992"/>
            <a:ext cx="6320843" cy="326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368658" y="43934"/>
            <a:ext cx="2767937" cy="461665"/>
          </a:xfrm>
          <a:prstGeom prst="rect">
            <a:avLst/>
          </a:prstGeom>
          <a:solidFill>
            <a:srgbClr val="FFC000"/>
          </a:solidFill>
        </p:spPr>
        <p:txBody>
          <a:bodyPr wrap="square">
            <a:spAutoFit/>
          </a:bodyPr>
          <a:lstStyle/>
          <a:p>
            <a:r>
              <a:rPr lang="el-GR" sz="2400" b="1" dirty="0"/>
              <a:t>Ταξινόμηση </a:t>
            </a:r>
            <a:r>
              <a:rPr lang="el-GR" sz="2400" b="1" dirty="0" smtClean="0"/>
              <a:t>αδένων</a:t>
            </a:r>
            <a:endParaRPr lang="el-GR" sz="2400" b="1" dirty="0"/>
          </a:p>
        </p:txBody>
      </p:sp>
    </p:spTree>
    <p:extLst>
      <p:ext uri="{BB962C8B-B14F-4D97-AF65-F5344CB8AC3E}">
        <p14:creationId xmlns:p14="http://schemas.microsoft.com/office/powerpoint/2010/main" val="18732490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5982" y="3223088"/>
            <a:ext cx="4572000" cy="1015663"/>
          </a:xfrm>
          <a:prstGeom prst="rect">
            <a:avLst/>
          </a:prstGeom>
        </p:spPr>
        <p:txBody>
          <a:bodyPr>
            <a:spAutoFit/>
          </a:bodyPr>
          <a:lstStyle/>
          <a:p>
            <a:r>
              <a:rPr lang="el-GR" sz="2000" dirty="0" smtClean="0"/>
              <a:t>Ο θ</a:t>
            </a:r>
            <a:r>
              <a:rPr lang="el-GR" sz="2000" b="1" dirty="0" smtClean="0">
                <a:solidFill>
                  <a:prstClr val="black"/>
                </a:solidFill>
              </a:rPr>
              <a:t>υρεοειδής αδένας είναι δίλοβος, </a:t>
            </a:r>
            <a:r>
              <a:rPr lang="el-GR" sz="2000" dirty="0" smtClean="0">
                <a:solidFill>
                  <a:prstClr val="black"/>
                </a:solidFill>
              </a:rPr>
              <a:t>βρί</a:t>
            </a:r>
            <a:r>
              <a:rPr lang="el-GR" sz="2000" dirty="0" smtClean="0"/>
              <a:t>σκεται </a:t>
            </a:r>
            <a:r>
              <a:rPr lang="el-GR" sz="2000" dirty="0"/>
              <a:t>κάτω από το λάρυγγα και μπροστά </a:t>
            </a:r>
            <a:r>
              <a:rPr lang="el-GR" sz="2000" dirty="0" smtClean="0"/>
              <a:t>στην τραχεία.</a:t>
            </a:r>
          </a:p>
        </p:txBody>
      </p:sp>
      <p:sp>
        <p:nvSpPr>
          <p:cNvPr id="3" name="Ορθογώνιο 2"/>
          <p:cNvSpPr/>
          <p:nvPr/>
        </p:nvSpPr>
        <p:spPr>
          <a:xfrm>
            <a:off x="323528" y="276617"/>
            <a:ext cx="1458604"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Θυρεοειδής</a:t>
            </a:r>
          </a:p>
        </p:txBody>
      </p:sp>
      <p:sp>
        <p:nvSpPr>
          <p:cNvPr id="4" name="Ορθογώνιο 3"/>
          <p:cNvSpPr/>
          <p:nvPr/>
        </p:nvSpPr>
        <p:spPr>
          <a:xfrm>
            <a:off x="323528" y="836712"/>
            <a:ext cx="8496944" cy="1323439"/>
          </a:xfrm>
          <a:prstGeom prst="rect">
            <a:avLst/>
          </a:prstGeom>
        </p:spPr>
        <p:txBody>
          <a:bodyPr wrap="square">
            <a:spAutoFit/>
          </a:bodyPr>
          <a:lstStyle/>
          <a:p>
            <a:r>
              <a:rPr lang="el-GR" sz="2000" dirty="0"/>
              <a:t>Ο θυρεοειδής αδένας είναι από τους </a:t>
            </a:r>
            <a:r>
              <a:rPr lang="el-GR" sz="2000" b="1" dirty="0"/>
              <a:t>σημαντικότερους ενδοκρινείς αδένες του ανθρώπινου </a:t>
            </a:r>
            <a:r>
              <a:rPr lang="el-GR" sz="2000" b="1" dirty="0" smtClean="0"/>
              <a:t>οργανισμού </a:t>
            </a:r>
            <a:r>
              <a:rPr lang="el-GR" sz="2000" dirty="0" smtClean="0"/>
              <a:t>και </a:t>
            </a:r>
            <a:r>
              <a:rPr lang="el-GR" sz="2000" dirty="0"/>
              <a:t>η παραμικρή δυσλειτουργία του προκαλεί σειρά προβλημάτων. Πρόκειται για αδένα ο οποίος εντοπίζεται στην περιοχή που ο λαός μας ονομάζει ‘μήλο του Αδάμ’.</a:t>
            </a:r>
          </a:p>
        </p:txBody>
      </p:sp>
      <p:sp>
        <p:nvSpPr>
          <p:cNvPr id="5" name="Ορθογώνιο 4"/>
          <p:cNvSpPr/>
          <p:nvPr/>
        </p:nvSpPr>
        <p:spPr>
          <a:xfrm>
            <a:off x="4765711" y="6377030"/>
            <a:ext cx="3538918" cy="307777"/>
          </a:xfrm>
          <a:prstGeom prst="rect">
            <a:avLst/>
          </a:prstGeom>
        </p:spPr>
        <p:txBody>
          <a:bodyPr wrap="none">
            <a:spAutoFit/>
          </a:bodyPr>
          <a:lstStyle/>
          <a:p>
            <a:r>
              <a:rPr lang="el-GR" sz="1400" dirty="0">
                <a:latin typeface="Lucida Grande"/>
              </a:rPr>
              <a:t>Το βάρος του κυμαίνεται από 20 </a:t>
            </a:r>
            <a:r>
              <a:rPr lang="el-GR" sz="1400" dirty="0" err="1">
                <a:latin typeface="Lucida Grande"/>
              </a:rPr>
              <a:t>εως</a:t>
            </a:r>
            <a:r>
              <a:rPr lang="el-GR" sz="1400" dirty="0">
                <a:latin typeface="Lucida Grande"/>
              </a:rPr>
              <a:t> 25 </a:t>
            </a:r>
            <a:r>
              <a:rPr lang="el-GR" sz="1400" dirty="0" err="1">
                <a:latin typeface="Lucida Grande"/>
              </a:rPr>
              <a:t>gr</a:t>
            </a:r>
            <a:endParaRPr lang="el-GR" sz="1400" dirty="0"/>
          </a:p>
        </p:txBody>
      </p:sp>
      <p:pic>
        <p:nvPicPr>
          <p:cNvPr id="7" name="Picture 2" descr="http://epitelousmama.gr/wp-content/uploads/2013/04/B10D9535446D75C2DDE4180BA4AE53F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283" y="2140880"/>
            <a:ext cx="4346221" cy="4140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226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404664"/>
            <a:ext cx="8640960" cy="1323439"/>
          </a:xfrm>
          <a:prstGeom prst="rect">
            <a:avLst/>
          </a:prstGeom>
        </p:spPr>
        <p:txBody>
          <a:bodyPr wrap="square">
            <a:spAutoFit/>
          </a:bodyPr>
          <a:lstStyle/>
          <a:p>
            <a:r>
              <a:rPr lang="el-GR" sz="2000" dirty="0">
                <a:latin typeface="Cambria" pitchFamily="18" charset="0"/>
              </a:rPr>
              <a:t>Υπό τον έλεγχο του κεντρικού νευρικού συστήματος </a:t>
            </a:r>
            <a:r>
              <a:rPr lang="el-GR" sz="2000" dirty="0" smtClean="0">
                <a:latin typeface="Cambria" pitchFamily="18" charset="0"/>
              </a:rPr>
              <a:t>ο θυρεοειδής εκκρίνει </a:t>
            </a:r>
          </a:p>
          <a:p>
            <a:pPr marL="342900" indent="-342900">
              <a:buFont typeface="Arial" pitchFamily="34" charset="0"/>
              <a:buChar char="•"/>
            </a:pPr>
            <a:r>
              <a:rPr lang="el-GR" sz="2000" b="1" dirty="0" smtClean="0">
                <a:latin typeface="Cambria" pitchFamily="18" charset="0"/>
              </a:rPr>
              <a:t>θυροξίνη </a:t>
            </a:r>
            <a:r>
              <a:rPr lang="el-GR" sz="2000" b="1" dirty="0">
                <a:latin typeface="Cambria" pitchFamily="18" charset="0"/>
              </a:rPr>
              <a:t>(Τ4) </a:t>
            </a:r>
            <a:endParaRPr lang="el-GR" sz="2000" b="1" dirty="0" smtClean="0">
              <a:latin typeface="Cambria" pitchFamily="18" charset="0"/>
            </a:endParaRPr>
          </a:p>
          <a:p>
            <a:pPr marL="342900" indent="-342900">
              <a:buFont typeface="Arial" pitchFamily="34" charset="0"/>
              <a:buChar char="•"/>
            </a:pPr>
            <a:r>
              <a:rPr lang="el-GR" sz="2000" b="1" dirty="0" err="1" smtClean="0">
                <a:latin typeface="Cambria" pitchFamily="18" charset="0"/>
              </a:rPr>
              <a:t>τριωδοθυρονίνη</a:t>
            </a:r>
            <a:r>
              <a:rPr lang="el-GR" sz="2000" b="1" dirty="0" smtClean="0">
                <a:latin typeface="Cambria" pitchFamily="18" charset="0"/>
              </a:rPr>
              <a:t> </a:t>
            </a:r>
            <a:r>
              <a:rPr lang="el-GR" sz="2000" b="1" dirty="0">
                <a:latin typeface="Cambria" pitchFamily="18" charset="0"/>
              </a:rPr>
              <a:t>(Τ3) </a:t>
            </a:r>
            <a:r>
              <a:rPr lang="el-GR" sz="2000" b="1" dirty="0" smtClean="0">
                <a:latin typeface="Cambria" pitchFamily="18" charset="0"/>
              </a:rPr>
              <a:t> </a:t>
            </a:r>
          </a:p>
          <a:p>
            <a:pPr marL="342900" indent="-342900">
              <a:buFont typeface="Arial" pitchFamily="34" charset="0"/>
              <a:buChar char="•"/>
            </a:pPr>
            <a:r>
              <a:rPr lang="el-GR" sz="2000" b="1" dirty="0" err="1" smtClean="0">
                <a:latin typeface="Cambria" pitchFamily="18" charset="0"/>
              </a:rPr>
              <a:t>καλσιτονίνη</a:t>
            </a:r>
            <a:r>
              <a:rPr lang="el-GR" sz="2000" b="1" dirty="0" smtClean="0">
                <a:latin typeface="Cambria" pitchFamily="18" charset="0"/>
              </a:rPr>
              <a:t> </a:t>
            </a:r>
            <a:endParaRPr lang="el-GR" sz="2000" b="1" dirty="0">
              <a:latin typeface="Cambria" pitchFamily="18" charset="0"/>
            </a:endParaRPr>
          </a:p>
        </p:txBody>
      </p:sp>
      <p:sp>
        <p:nvSpPr>
          <p:cNvPr id="4" name="Ορθογώνιο 3"/>
          <p:cNvSpPr/>
          <p:nvPr/>
        </p:nvSpPr>
        <p:spPr>
          <a:xfrm>
            <a:off x="352128" y="2189768"/>
            <a:ext cx="4572000" cy="1323439"/>
          </a:xfrm>
          <a:prstGeom prst="rect">
            <a:avLst/>
          </a:prstGeom>
          <a:ln>
            <a:solidFill>
              <a:srgbClr val="0070C0"/>
            </a:solidFill>
          </a:ln>
        </p:spPr>
        <p:txBody>
          <a:bodyPr>
            <a:spAutoFit/>
          </a:bodyPr>
          <a:lstStyle/>
          <a:p>
            <a:r>
              <a:rPr lang="el-GR" sz="2000" dirty="0"/>
              <a:t>Οι ορμόνες αυτές ρυθμίζουν το</a:t>
            </a:r>
          </a:p>
          <a:p>
            <a:pPr marL="342900" indent="-342900">
              <a:buFont typeface="Arial" pitchFamily="34" charset="0"/>
              <a:buChar char="•"/>
            </a:pPr>
            <a:r>
              <a:rPr lang="el-GR" sz="2000" dirty="0"/>
              <a:t>μεταβολισμό, </a:t>
            </a:r>
          </a:p>
          <a:p>
            <a:pPr marL="342900" indent="-342900">
              <a:buFont typeface="Arial" pitchFamily="34" charset="0"/>
              <a:buChar char="•"/>
            </a:pPr>
            <a:r>
              <a:rPr lang="el-GR" sz="2000" dirty="0"/>
              <a:t>την ανάπτυξη του οργανισμού και </a:t>
            </a:r>
          </a:p>
          <a:p>
            <a:pPr marL="342900" indent="-342900">
              <a:buFont typeface="Arial" pitchFamily="34" charset="0"/>
              <a:buChar char="•"/>
            </a:pPr>
            <a:r>
              <a:rPr lang="el-GR" sz="2000" dirty="0"/>
              <a:t>τη δράση του νευρικού συστήματος. </a:t>
            </a:r>
          </a:p>
        </p:txBody>
      </p:sp>
      <p:sp>
        <p:nvSpPr>
          <p:cNvPr id="5" name="Ορθογώνιο 4"/>
          <p:cNvSpPr/>
          <p:nvPr/>
        </p:nvSpPr>
        <p:spPr>
          <a:xfrm>
            <a:off x="277179" y="4361036"/>
            <a:ext cx="8640960" cy="2308324"/>
          </a:xfrm>
          <a:prstGeom prst="rect">
            <a:avLst/>
          </a:prstGeom>
        </p:spPr>
        <p:txBody>
          <a:bodyPr wrap="square">
            <a:spAutoFit/>
          </a:bodyPr>
          <a:lstStyle/>
          <a:p>
            <a:r>
              <a:rPr lang="el-GR" dirty="0">
                <a:latin typeface="Cambria" pitchFamily="18" charset="0"/>
              </a:rPr>
              <a:t>Η επίδραση των </a:t>
            </a:r>
            <a:r>
              <a:rPr lang="el-GR" dirty="0" err="1">
                <a:latin typeface="Cambria" pitchFamily="18" charset="0"/>
              </a:rPr>
              <a:t>θυρεοειδικών</a:t>
            </a:r>
            <a:r>
              <a:rPr lang="el-GR" dirty="0">
                <a:latin typeface="Cambria" pitchFamily="18" charset="0"/>
              </a:rPr>
              <a:t> ορμονών στον οργανισμό περιλαμβάνει: </a:t>
            </a:r>
            <a:endParaRPr lang="el-GR" dirty="0" smtClean="0">
              <a:latin typeface="Cambria" pitchFamily="18" charset="0"/>
            </a:endParaRPr>
          </a:p>
          <a:p>
            <a:r>
              <a:rPr lang="el-GR" dirty="0" smtClean="0">
                <a:latin typeface="Cambria" pitchFamily="18" charset="0"/>
              </a:rPr>
              <a:t>αύξηση </a:t>
            </a:r>
            <a:r>
              <a:rPr lang="el-GR" dirty="0">
                <a:latin typeface="Cambria" pitchFamily="18" charset="0"/>
              </a:rPr>
              <a:t>του ρυθμού του μεταβολισμού, αύξηση της θερμοκρασίας του σώματος, αύξηση της καρδιακής συχνότητας, περιφερική αγγειοδιαστολή, αύξηση της αναπνευστικής ικανότητας, αύξηση στην ικανότητα αναδόμησης των οστών (μέσω της επίδρασης της </a:t>
            </a:r>
            <a:r>
              <a:rPr lang="el-GR" dirty="0" err="1">
                <a:latin typeface="Cambria" pitchFamily="18" charset="0"/>
              </a:rPr>
              <a:t>καλσιτονίνης</a:t>
            </a:r>
            <a:r>
              <a:rPr lang="el-GR" dirty="0">
                <a:latin typeface="Cambria" pitchFamily="18" charset="0"/>
              </a:rPr>
              <a:t> στους </a:t>
            </a:r>
            <a:r>
              <a:rPr lang="el-GR" dirty="0" err="1">
                <a:latin typeface="Cambria" pitchFamily="18" charset="0"/>
              </a:rPr>
              <a:t>οστεοκλάστες</a:t>
            </a:r>
            <a:r>
              <a:rPr lang="el-GR" dirty="0">
                <a:latin typeface="Cambria" pitchFamily="18" charset="0"/>
              </a:rPr>
              <a:t>) και δράσεις επί του δέρματος και των μαλακών ιστών. Η δράση των </a:t>
            </a:r>
            <a:r>
              <a:rPr lang="el-GR" dirty="0" err="1">
                <a:latin typeface="Cambria" pitchFamily="18" charset="0"/>
              </a:rPr>
              <a:t>θυρεοειδικών</a:t>
            </a:r>
            <a:r>
              <a:rPr lang="el-GR" dirty="0">
                <a:latin typeface="Cambria" pitchFamily="18" charset="0"/>
              </a:rPr>
              <a:t> ορμονών επί του κεντρικού νευρικού συστήματος πιστεύεται ότι οφείλεται στην ενίσχυση της δραστικότητας </a:t>
            </a:r>
            <a:r>
              <a:rPr lang="el-GR" dirty="0" err="1">
                <a:latin typeface="Cambria" pitchFamily="18" charset="0"/>
              </a:rPr>
              <a:t>κατεχολαμίνης</a:t>
            </a:r>
            <a:r>
              <a:rPr lang="el-GR" dirty="0">
                <a:latin typeface="Cambria" pitchFamily="18" charset="0"/>
              </a:rPr>
              <a:t>, ενώ είναι απαραίτητες για την φυσιολογική ψυχική ανάπτυξη.</a:t>
            </a:r>
          </a:p>
        </p:txBody>
      </p:sp>
      <p:sp>
        <p:nvSpPr>
          <p:cNvPr id="6" name="Ορθογώνιο 5"/>
          <p:cNvSpPr/>
          <p:nvPr/>
        </p:nvSpPr>
        <p:spPr>
          <a:xfrm>
            <a:off x="4392488" y="1075521"/>
            <a:ext cx="4572000" cy="923330"/>
          </a:xfrm>
          <a:prstGeom prst="rect">
            <a:avLst/>
          </a:prstGeom>
        </p:spPr>
        <p:txBody>
          <a:bodyPr>
            <a:spAutoFit/>
          </a:bodyPr>
          <a:lstStyle/>
          <a:p>
            <a:r>
              <a:rPr lang="el-GR" dirty="0"/>
              <a:t>Στην παιδική ηλικία η </a:t>
            </a:r>
            <a:r>
              <a:rPr lang="el-GR" dirty="0" err="1"/>
              <a:t>καλσιτονίνη</a:t>
            </a:r>
            <a:r>
              <a:rPr lang="el-GR" dirty="0"/>
              <a:t>, επηρεάζει τα επίπεδα ασβεστίου και φωσφόρου στο αίμα και την ανάπτυξη του σκελετού.</a:t>
            </a:r>
          </a:p>
        </p:txBody>
      </p:sp>
      <p:sp>
        <p:nvSpPr>
          <p:cNvPr id="7" name="TextBox 6"/>
          <p:cNvSpPr txBox="1"/>
          <p:nvPr/>
        </p:nvSpPr>
        <p:spPr>
          <a:xfrm>
            <a:off x="334177" y="3851756"/>
            <a:ext cx="1576072" cy="369332"/>
          </a:xfrm>
          <a:prstGeom prst="rect">
            <a:avLst/>
          </a:prstGeom>
          <a:noFill/>
        </p:spPr>
        <p:txBody>
          <a:bodyPr wrap="none" rtlCol="0">
            <a:spAutoFit/>
          </a:bodyPr>
          <a:lstStyle/>
          <a:p>
            <a:r>
              <a:rPr lang="el-GR" b="1" dirty="0" smtClean="0"/>
              <a:t>πιο αναλυτικά</a:t>
            </a:r>
            <a:endParaRPr lang="el-GR" b="1" dirty="0"/>
          </a:p>
        </p:txBody>
      </p:sp>
      <p:pic>
        <p:nvPicPr>
          <p:cNvPr id="11266" name="Picture 2" descr="http://www.saritzoglou.com/images/alboum/thyroid_phot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998851"/>
            <a:ext cx="3189245" cy="241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4998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98071" y="260648"/>
            <a:ext cx="8568952" cy="1200329"/>
          </a:xfrm>
          <a:prstGeom prst="rect">
            <a:avLst/>
          </a:prstGeom>
          <a:solidFill>
            <a:schemeClr val="bg2">
              <a:lumMod val="10000"/>
            </a:schemeClr>
          </a:solidFill>
        </p:spPr>
        <p:txBody>
          <a:bodyPr wrap="square">
            <a:spAutoFit/>
          </a:bodyPr>
          <a:lstStyle/>
          <a:p>
            <a:r>
              <a:rPr lang="el-GR" dirty="0" smtClean="0">
                <a:solidFill>
                  <a:schemeClr val="bg1"/>
                </a:solidFill>
              </a:rPr>
              <a:t>Διαταραχή </a:t>
            </a:r>
            <a:r>
              <a:rPr lang="el-GR" dirty="0">
                <a:solidFill>
                  <a:schemeClr val="bg1"/>
                </a:solidFill>
              </a:rPr>
              <a:t>των </a:t>
            </a:r>
            <a:r>
              <a:rPr lang="el-GR" dirty="0" smtClean="0">
                <a:solidFill>
                  <a:schemeClr val="bg1"/>
                </a:solidFill>
              </a:rPr>
              <a:t>θυρεοειδών ορμονών </a:t>
            </a:r>
            <a:r>
              <a:rPr lang="el-GR" dirty="0">
                <a:solidFill>
                  <a:schemeClr val="bg1"/>
                </a:solidFill>
              </a:rPr>
              <a:t>απορυθμίζει τον μεταβολισμό των κυττάρων μας, με δυσμενείς συνέπειες στη λειτουργία της καρδιάς, την κυκλοφορία του αίματος, τις καύσεις, τη λειτουργία του εντέρου, την ανάπτυξη του σκελετού, τη λειτουργία του εγκεφάλου, τον κύκλο και τη γονιμότητα της γυναίκας </a:t>
            </a:r>
            <a:r>
              <a:rPr lang="el-GR" dirty="0" err="1">
                <a:solidFill>
                  <a:schemeClr val="bg1"/>
                </a:solidFill>
              </a:rPr>
              <a:t>κά</a:t>
            </a:r>
            <a:r>
              <a:rPr lang="el-GR" dirty="0" smtClean="0">
                <a:solidFill>
                  <a:schemeClr val="bg1"/>
                </a:solidFill>
              </a:rPr>
              <a:t>.</a:t>
            </a:r>
            <a:endParaRPr lang="el-GR" dirty="0">
              <a:solidFill>
                <a:schemeClr val="bg1"/>
              </a:solidFill>
            </a:endParaRPr>
          </a:p>
        </p:txBody>
      </p:sp>
      <p:sp>
        <p:nvSpPr>
          <p:cNvPr id="3" name="Ορθογώνιο 2"/>
          <p:cNvSpPr/>
          <p:nvPr/>
        </p:nvSpPr>
        <p:spPr>
          <a:xfrm>
            <a:off x="300048" y="3645024"/>
            <a:ext cx="8596031" cy="1754326"/>
          </a:xfrm>
          <a:prstGeom prst="rect">
            <a:avLst/>
          </a:prstGeom>
          <a:solidFill>
            <a:schemeClr val="bg2">
              <a:lumMod val="10000"/>
            </a:schemeClr>
          </a:solidFill>
        </p:spPr>
        <p:txBody>
          <a:bodyPr wrap="square">
            <a:spAutoFit/>
          </a:bodyPr>
          <a:lstStyle/>
          <a:p>
            <a:r>
              <a:rPr lang="el-GR" dirty="0" smtClean="0">
                <a:solidFill>
                  <a:schemeClr val="bg1"/>
                </a:solidFill>
              </a:rPr>
              <a:t>Ο </a:t>
            </a:r>
            <a:r>
              <a:rPr lang="el-GR" dirty="0">
                <a:solidFill>
                  <a:schemeClr val="bg1"/>
                </a:solidFill>
              </a:rPr>
              <a:t>σχηματισμός βρογχοκήλης επάγεται από διαφόρους παράγοντες:</a:t>
            </a:r>
          </a:p>
          <a:p>
            <a:r>
              <a:rPr lang="el-GR" dirty="0">
                <a:solidFill>
                  <a:schemeClr val="bg1"/>
                </a:solidFill>
              </a:rPr>
              <a:t> </a:t>
            </a:r>
          </a:p>
          <a:p>
            <a:pPr marL="179388" indent="-179388"/>
            <a:r>
              <a:rPr lang="el-GR" dirty="0">
                <a:solidFill>
                  <a:schemeClr val="bg1"/>
                </a:solidFill>
              </a:rPr>
              <a:t>1. Χαμηλή περιεκτικότητα των τροφών σε ιώδιο. </a:t>
            </a:r>
          </a:p>
          <a:p>
            <a:pPr marL="179388" indent="-179388"/>
            <a:r>
              <a:rPr lang="el-GR" dirty="0">
                <a:solidFill>
                  <a:schemeClr val="bg1"/>
                </a:solidFill>
              </a:rPr>
              <a:t>2. Λήψη ουσιών που ευνοούν τον σχηματισμό και είναι συνήθως ιόντα που παρεμβάλλονται στον μηχανισμό πρόσληψης του ιωδίου.</a:t>
            </a:r>
          </a:p>
          <a:p>
            <a:pPr marL="179388" indent="-179388"/>
            <a:r>
              <a:rPr lang="el-GR" dirty="0">
                <a:solidFill>
                  <a:schemeClr val="bg1"/>
                </a:solidFill>
              </a:rPr>
              <a:t> 3. Καλοήθεις ή κακοήθεις νεοπλασίες</a:t>
            </a:r>
          </a:p>
        </p:txBody>
      </p:sp>
      <p:sp>
        <p:nvSpPr>
          <p:cNvPr id="4" name="Ορθογώνιο 3"/>
          <p:cNvSpPr/>
          <p:nvPr/>
        </p:nvSpPr>
        <p:spPr>
          <a:xfrm>
            <a:off x="298071" y="5657671"/>
            <a:ext cx="8568952" cy="1015663"/>
          </a:xfrm>
          <a:prstGeom prst="rect">
            <a:avLst/>
          </a:prstGeom>
          <a:solidFill>
            <a:schemeClr val="bg2">
              <a:lumMod val="10000"/>
            </a:schemeClr>
          </a:solidFill>
        </p:spPr>
        <p:txBody>
          <a:bodyPr wrap="square">
            <a:spAutoFit/>
          </a:bodyPr>
          <a:lstStyle/>
          <a:p>
            <a:r>
              <a:rPr lang="el-GR" sz="2000" b="1" dirty="0">
                <a:solidFill>
                  <a:schemeClr val="bg1"/>
                </a:solidFill>
              </a:rPr>
              <a:t>Τα συμπτώματα μπορεί να οφείλονται, είτε σε </a:t>
            </a:r>
            <a:r>
              <a:rPr lang="el-GR" sz="2000" b="1" dirty="0" err="1">
                <a:solidFill>
                  <a:schemeClr val="bg1"/>
                </a:solidFill>
              </a:rPr>
              <a:t>υπερλειτουργία</a:t>
            </a:r>
            <a:r>
              <a:rPr lang="el-GR" sz="2000" b="1" dirty="0">
                <a:solidFill>
                  <a:schemeClr val="bg1"/>
                </a:solidFill>
              </a:rPr>
              <a:t> (Υπερθυρεοειδισμός), είτε σε υπολειτουργία (Υποθυρεοειδισμός) του θυρεοειδούς αδένα.</a:t>
            </a:r>
          </a:p>
        </p:txBody>
      </p:sp>
      <p:sp>
        <p:nvSpPr>
          <p:cNvPr id="5" name="Ορθογώνιο 4"/>
          <p:cNvSpPr/>
          <p:nvPr/>
        </p:nvSpPr>
        <p:spPr>
          <a:xfrm>
            <a:off x="313588" y="1903801"/>
            <a:ext cx="8537918" cy="646331"/>
          </a:xfrm>
          <a:prstGeom prst="rect">
            <a:avLst/>
          </a:prstGeom>
          <a:solidFill>
            <a:schemeClr val="bg2">
              <a:lumMod val="10000"/>
            </a:schemeClr>
          </a:solidFill>
        </p:spPr>
        <p:txBody>
          <a:bodyPr wrap="square">
            <a:spAutoFit/>
          </a:bodyPr>
          <a:lstStyle/>
          <a:p>
            <a:r>
              <a:rPr lang="el-GR" b="1" dirty="0">
                <a:solidFill>
                  <a:schemeClr val="bg1"/>
                </a:solidFill>
              </a:rPr>
              <a:t>Τι είναι η </a:t>
            </a:r>
            <a:r>
              <a:rPr lang="el-GR" b="1" dirty="0">
                <a:solidFill>
                  <a:srgbClr val="FFFF00"/>
                </a:solidFill>
              </a:rPr>
              <a:t>βρογχοκήλη</a:t>
            </a:r>
          </a:p>
          <a:p>
            <a:r>
              <a:rPr lang="el-GR" dirty="0">
                <a:solidFill>
                  <a:schemeClr val="bg1"/>
                </a:solidFill>
              </a:rPr>
              <a:t>Κάθε διόγκωση του θυρεοειδούς ονομάζεται βρογχοκήλη.</a:t>
            </a:r>
          </a:p>
        </p:txBody>
      </p:sp>
      <p:sp>
        <p:nvSpPr>
          <p:cNvPr id="6" name="Ορθογώνιο 5"/>
          <p:cNvSpPr/>
          <p:nvPr/>
        </p:nvSpPr>
        <p:spPr>
          <a:xfrm>
            <a:off x="317999" y="2618139"/>
            <a:ext cx="5549457" cy="646331"/>
          </a:xfrm>
          <a:prstGeom prst="rect">
            <a:avLst/>
          </a:prstGeom>
        </p:spPr>
        <p:txBody>
          <a:bodyPr wrap="square">
            <a:spAutoFit/>
          </a:bodyPr>
          <a:lstStyle/>
          <a:p>
            <a:r>
              <a:rPr lang="el-GR" dirty="0" smtClean="0"/>
              <a:t>Η </a:t>
            </a:r>
            <a:r>
              <a:rPr lang="el-GR" dirty="0"/>
              <a:t>αύξηση του μεγέθους της βρογχοκήλης μπορεί </a:t>
            </a:r>
            <a:r>
              <a:rPr lang="el-GR" dirty="0" smtClean="0"/>
              <a:t>να προκαλέσει </a:t>
            </a:r>
            <a:r>
              <a:rPr lang="el-GR" dirty="0" err="1"/>
              <a:t>δυσκαταποσία</a:t>
            </a:r>
            <a:r>
              <a:rPr lang="el-GR" dirty="0"/>
              <a:t>, δύσπνοια, </a:t>
            </a:r>
            <a:r>
              <a:rPr lang="el-GR" dirty="0" err="1"/>
              <a:t>βράγχος</a:t>
            </a:r>
            <a:r>
              <a:rPr lang="el-GR" dirty="0"/>
              <a:t> φωνής</a:t>
            </a:r>
          </a:p>
        </p:txBody>
      </p:sp>
      <p:pic>
        <p:nvPicPr>
          <p:cNvPr id="8196" name="Picture 4" descr="http://www.nballian.gr/images/articles/goiterellin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901" y="1776234"/>
            <a:ext cx="3231310" cy="168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81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sagkatakis.com/photos/32/thumb/31.jpg"/>
          <p:cNvPicPr>
            <a:picLocks noChangeAspect="1" noChangeArrowheads="1"/>
          </p:cNvPicPr>
          <p:nvPr/>
        </p:nvPicPr>
        <p:blipFill rotWithShape="1">
          <a:blip r:embed="rId2">
            <a:extLst>
              <a:ext uri="{28A0092B-C50C-407E-A947-70E740481C1C}">
                <a14:useLocalDpi xmlns:a14="http://schemas.microsoft.com/office/drawing/2010/main" val="0"/>
              </a:ext>
            </a:extLst>
          </a:blip>
          <a:srcRect l="8375" r="8161" b="18206"/>
          <a:stretch/>
        </p:blipFill>
        <p:spPr bwMode="auto">
          <a:xfrm>
            <a:off x="382909" y="162746"/>
            <a:ext cx="3108414" cy="281252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tsagkatakis.com/photos/32/thumb/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324" y="162746"/>
            <a:ext cx="4410075" cy="23336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tsagkatakis.com/photos/32/thumb/34.jpg"/>
          <p:cNvPicPr>
            <a:picLocks noChangeAspect="1" noChangeArrowheads="1"/>
          </p:cNvPicPr>
          <p:nvPr/>
        </p:nvPicPr>
        <p:blipFill rotWithShape="1">
          <a:blip r:embed="rId4">
            <a:extLst>
              <a:ext uri="{28A0092B-C50C-407E-A947-70E740481C1C}">
                <a14:useLocalDpi xmlns:a14="http://schemas.microsoft.com/office/drawing/2010/main" val="0"/>
              </a:ext>
            </a:extLst>
          </a:blip>
          <a:srcRect l="5865" r="7699" b="12548"/>
          <a:stretch/>
        </p:blipFill>
        <p:spPr bwMode="auto">
          <a:xfrm>
            <a:off x="100608" y="3641142"/>
            <a:ext cx="2743200" cy="22359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photos1.blogger.com/x/blogger/36/1125/320/476883/Goiter%20net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1577" y="3264518"/>
            <a:ext cx="2353761" cy="346013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995404" y="3191003"/>
            <a:ext cx="3064878" cy="369332"/>
          </a:xfrm>
          <a:prstGeom prst="rect">
            <a:avLst/>
          </a:prstGeom>
        </p:spPr>
        <p:txBody>
          <a:bodyPr wrap="none">
            <a:spAutoFit/>
          </a:bodyPr>
          <a:lstStyle/>
          <a:p>
            <a:r>
              <a:rPr lang="el-GR" b="1" dirty="0"/>
              <a:t>διάφοροι τύποι βρογχοκηλών</a:t>
            </a:r>
            <a:endParaRPr lang="el-GR" dirty="0"/>
          </a:p>
        </p:txBody>
      </p:sp>
      <p:pic>
        <p:nvPicPr>
          <p:cNvPr id="9" name="Picture 2" descr="http://photos1.blogger.com/blogger/36/1125/200/%3F%3F%3F%3F%3F%3F%3F%3F%3F%3F%3F%3F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5404" y="4056900"/>
            <a:ext cx="3428751" cy="240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49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9451" y="602104"/>
            <a:ext cx="5112568" cy="1477328"/>
          </a:xfrm>
          <a:prstGeom prst="rect">
            <a:avLst/>
          </a:prstGeom>
          <a:solidFill>
            <a:schemeClr val="bg2">
              <a:lumMod val="10000"/>
            </a:schemeClr>
          </a:solidFill>
        </p:spPr>
        <p:txBody>
          <a:bodyPr wrap="square">
            <a:spAutoFit/>
          </a:bodyPr>
          <a:lstStyle/>
          <a:p>
            <a:r>
              <a:rPr lang="el-GR" dirty="0">
                <a:solidFill>
                  <a:schemeClr val="bg1"/>
                </a:solidFill>
              </a:rPr>
              <a:t>Η </a:t>
            </a:r>
            <a:r>
              <a:rPr lang="el-GR" dirty="0" err="1">
                <a:solidFill>
                  <a:schemeClr val="bg1"/>
                </a:solidFill>
              </a:rPr>
              <a:t>υπερλειτουργία</a:t>
            </a:r>
            <a:r>
              <a:rPr lang="el-GR" dirty="0">
                <a:solidFill>
                  <a:schemeClr val="bg1"/>
                </a:solidFill>
              </a:rPr>
              <a:t> του αδένα έχει ως αποτέλεσμα διόγκωση </a:t>
            </a:r>
            <a:r>
              <a:rPr lang="el-GR" dirty="0" smtClean="0">
                <a:solidFill>
                  <a:schemeClr val="bg1"/>
                </a:solidFill>
              </a:rPr>
              <a:t>του αδένα</a:t>
            </a:r>
            <a:r>
              <a:rPr lang="el-GR" dirty="0">
                <a:solidFill>
                  <a:schemeClr val="bg1"/>
                </a:solidFill>
              </a:rPr>
              <a:t>, προβολή προς τα έξω των οφθαλμικών βολβών, αυξημένο μεταβολικό</a:t>
            </a:r>
          </a:p>
          <a:p>
            <a:r>
              <a:rPr lang="el-GR" dirty="0">
                <a:solidFill>
                  <a:schemeClr val="bg1"/>
                </a:solidFill>
              </a:rPr>
              <a:t>ρυθμό και απώλεια βάρους. Η κατάσταση αυτή ονομάζεται </a:t>
            </a:r>
            <a:r>
              <a:rPr lang="el-GR" b="1" dirty="0" err="1" smtClean="0">
                <a:solidFill>
                  <a:srgbClr val="FFFF00"/>
                </a:solidFill>
              </a:rPr>
              <a:t>εξώφθαλμος</a:t>
            </a:r>
            <a:r>
              <a:rPr lang="el-GR" b="1" dirty="0" smtClean="0">
                <a:solidFill>
                  <a:srgbClr val="FFFF00"/>
                </a:solidFill>
              </a:rPr>
              <a:t> </a:t>
            </a:r>
            <a:r>
              <a:rPr lang="el-GR" b="1" dirty="0" err="1" smtClean="0">
                <a:solidFill>
                  <a:srgbClr val="FFFF00"/>
                </a:solidFill>
              </a:rPr>
              <a:t>βρογχοκοίλη</a:t>
            </a:r>
            <a:endParaRPr lang="el-GR" b="1" dirty="0">
              <a:solidFill>
                <a:srgbClr val="FFFF00"/>
              </a:solidFill>
            </a:endParaRPr>
          </a:p>
        </p:txBody>
      </p:sp>
      <p:pic>
        <p:nvPicPr>
          <p:cNvPr id="4" name="Picture 6" descr="http://panacea.med.uoa.gr/extra/3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427872"/>
            <a:ext cx="2515938" cy="327276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ebooks.edu.gr/modules/ebook/show.php/DSGL-A105/321/2155,7814/images/img11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3545227"/>
            <a:ext cx="4351471" cy="312762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www.healthpress.gr/wp-content/uploads/2012/02/1-e13609356834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056" y="260648"/>
            <a:ext cx="3552825" cy="29146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www.kgoumas-obgyn.gr/wp-content/uploads/2012/05/image_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766" y="2276872"/>
            <a:ext cx="2857500" cy="108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70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3.bp.blogspot.com/-gA_5F8lLK7c/UGwZN-0WyBI/AAAAAAAAA4I/omlJRSSQdmk/s1600/%CE%A7%CE%A1%CE%A5%CE%A3%CE%97%2B%CE%91%CE%A5%CE%93%CE%97(%CE%95%CE%93%CE%95%CE%A1%CE%98%CE%9F%CE%A5%CE%A4%CE%9F%CE%A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529"/>
          <a:stretch/>
        </p:blipFill>
        <p:spPr bwMode="auto">
          <a:xfrm>
            <a:off x="6137909" y="44624"/>
            <a:ext cx="2697998" cy="3326465"/>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63791" y="449868"/>
            <a:ext cx="5101615" cy="1200329"/>
          </a:xfrm>
          <a:prstGeom prst="rect">
            <a:avLst/>
          </a:prstGeom>
          <a:solidFill>
            <a:schemeClr val="bg2">
              <a:lumMod val="10000"/>
            </a:schemeClr>
          </a:solidFill>
        </p:spPr>
        <p:txBody>
          <a:bodyPr wrap="square">
            <a:spAutoFit/>
          </a:bodyPr>
          <a:lstStyle/>
          <a:p>
            <a:r>
              <a:rPr lang="el-GR" dirty="0">
                <a:solidFill>
                  <a:schemeClr val="bg1"/>
                </a:solidFill>
              </a:rPr>
              <a:t>Η υπολειτουργία του αδένα συνεπάγεται μειωμένη παραγωγή θυροξίνης, </a:t>
            </a:r>
            <a:r>
              <a:rPr lang="el-GR" dirty="0" smtClean="0">
                <a:solidFill>
                  <a:schemeClr val="bg1"/>
                </a:solidFill>
              </a:rPr>
              <a:t>που όταν </a:t>
            </a:r>
            <a:r>
              <a:rPr lang="el-GR" dirty="0">
                <a:solidFill>
                  <a:schemeClr val="bg1"/>
                </a:solidFill>
              </a:rPr>
              <a:t>εμφανίζεται κατά τη νεαρή ηλικία προκαλεί </a:t>
            </a:r>
            <a:r>
              <a:rPr lang="el-GR" b="1" dirty="0" smtClean="0">
                <a:solidFill>
                  <a:srgbClr val="FFFF00"/>
                </a:solidFill>
              </a:rPr>
              <a:t>κρετινισμό</a:t>
            </a:r>
            <a:r>
              <a:rPr lang="el-GR" dirty="0" smtClean="0">
                <a:solidFill>
                  <a:schemeClr val="bg1"/>
                </a:solidFill>
              </a:rPr>
              <a:t>, </a:t>
            </a:r>
            <a:r>
              <a:rPr lang="el-GR" dirty="0">
                <a:solidFill>
                  <a:schemeClr val="bg1"/>
                </a:solidFill>
              </a:rPr>
              <a:t>ενώ όταν</a:t>
            </a:r>
          </a:p>
          <a:p>
            <a:r>
              <a:rPr lang="el-GR" dirty="0">
                <a:solidFill>
                  <a:schemeClr val="bg1"/>
                </a:solidFill>
              </a:rPr>
              <a:t>εμφανίζεται κατά την ενηλικίωση το </a:t>
            </a:r>
            <a:r>
              <a:rPr lang="el-GR" b="1" dirty="0" smtClean="0">
                <a:solidFill>
                  <a:srgbClr val="FFFF00"/>
                </a:solidFill>
              </a:rPr>
              <a:t>μυξοίδημα</a:t>
            </a:r>
            <a:r>
              <a:rPr lang="el-GR" dirty="0" smtClean="0">
                <a:solidFill>
                  <a:schemeClr val="bg1"/>
                </a:solidFill>
              </a:rPr>
              <a:t>. </a:t>
            </a:r>
            <a:endParaRPr lang="el-GR" dirty="0">
              <a:solidFill>
                <a:schemeClr val="bg1"/>
              </a:solidFill>
            </a:endParaRPr>
          </a:p>
        </p:txBody>
      </p:sp>
      <p:pic>
        <p:nvPicPr>
          <p:cNvPr id="4" name="Picture 2" descr="https://encrypted-tbn2.gstatic.com/images?q=tbn:ANd9GcTCNqHdJz8eYD_CskeMdnXHwwsKGBmQ2Fd-yjX28S0QLqchSvPXgQdQ0y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935" y="4379576"/>
            <a:ext cx="1595972" cy="23766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encrypted-tbn0.gstatic.com/images?q=tbn:ANd9GcQhaA2XZI0Ux1-k912tIZwA2a4jyZxUHh2xqTnipZ9ZgWwzzrEP3JVkTCJ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7393" y="4379576"/>
            <a:ext cx="1962150" cy="233362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410422" y="3483014"/>
            <a:ext cx="4572000" cy="646331"/>
          </a:xfrm>
          <a:prstGeom prst="rect">
            <a:avLst/>
          </a:prstGeom>
          <a:solidFill>
            <a:schemeClr val="bg2">
              <a:lumMod val="10000"/>
            </a:schemeClr>
          </a:solidFill>
        </p:spPr>
        <p:txBody>
          <a:bodyPr wrap="square">
            <a:spAutoFit/>
          </a:bodyPr>
          <a:lstStyle/>
          <a:p>
            <a:r>
              <a:rPr lang="el-GR" dirty="0">
                <a:solidFill>
                  <a:schemeClr val="bg1"/>
                </a:solidFill>
              </a:rPr>
              <a:t>0 κρετινισμός χαρακτηρίζεται από νανισμό και πνευματική καθυστέρηση </a:t>
            </a:r>
          </a:p>
        </p:txBody>
      </p:sp>
      <p:sp>
        <p:nvSpPr>
          <p:cNvPr id="6" name="Ορθογώνιο 5"/>
          <p:cNvSpPr/>
          <p:nvPr/>
        </p:nvSpPr>
        <p:spPr>
          <a:xfrm>
            <a:off x="235393" y="2204864"/>
            <a:ext cx="4572000" cy="923330"/>
          </a:xfrm>
          <a:prstGeom prst="rect">
            <a:avLst/>
          </a:prstGeom>
          <a:solidFill>
            <a:schemeClr val="bg2">
              <a:lumMod val="10000"/>
            </a:schemeClr>
          </a:solidFill>
        </p:spPr>
        <p:txBody>
          <a:bodyPr wrap="square">
            <a:spAutoFit/>
          </a:bodyPr>
          <a:lstStyle/>
          <a:p>
            <a:r>
              <a:rPr lang="el-GR" dirty="0" smtClean="0">
                <a:solidFill>
                  <a:schemeClr val="bg1"/>
                </a:solidFill>
              </a:rPr>
              <a:t>Το μυξοίδημα </a:t>
            </a:r>
            <a:r>
              <a:rPr lang="el-GR" dirty="0">
                <a:solidFill>
                  <a:schemeClr val="bg1"/>
                </a:solidFill>
              </a:rPr>
              <a:t>χαρακτηρίζεται </a:t>
            </a:r>
            <a:r>
              <a:rPr lang="el-GR" dirty="0" smtClean="0">
                <a:solidFill>
                  <a:schemeClr val="bg1"/>
                </a:solidFill>
              </a:rPr>
              <a:t>από διόγκωση </a:t>
            </a:r>
            <a:r>
              <a:rPr lang="el-GR" dirty="0">
                <a:solidFill>
                  <a:schemeClr val="bg1"/>
                </a:solidFill>
              </a:rPr>
              <a:t>των ιστών του προσώπου, αύξηση βάρους, αδυναμία και νωθρότητα.</a:t>
            </a:r>
          </a:p>
        </p:txBody>
      </p:sp>
      <p:pic>
        <p:nvPicPr>
          <p:cNvPr id="15364" name="Picture 4" descr="http://upload.wikimedia.org/wikipedia/el/thumb/e/eb/%CE%95%CE%9E%CE%9F%CE%A6%CE%98%CE%91%CE%9B%CE%9C%CE%99%CE%A3%CE%9C%CE%9F%CE%A3.png/200px-%CE%95%CE%9E%CE%9F%CE%A6%CE%98%CE%91%CE%9B%CE%9C%CE%99%CE%A3%CE%9C%CE%9F%CE%A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91" y="3371089"/>
            <a:ext cx="1905000" cy="242887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static.in.gr/webstatic/BB7582F5079F5BAB920D41F86D30622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0823" y="337048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229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3532392688"/>
              </p:ext>
            </p:extLst>
          </p:nvPr>
        </p:nvGraphicFramePr>
        <p:xfrm>
          <a:off x="179512" y="25354"/>
          <a:ext cx="8784977" cy="390102"/>
        </p:xfrm>
        <a:graphic>
          <a:graphicData uri="http://schemas.openxmlformats.org/drawingml/2006/table">
            <a:tbl>
              <a:tblPr/>
              <a:tblGrid>
                <a:gridCol w="8159708"/>
                <a:gridCol w="208423"/>
                <a:gridCol w="208423"/>
                <a:gridCol w="208423"/>
              </a:tblGrid>
              <a:tr h="379310">
                <a:tc>
                  <a:txBody>
                    <a:bodyPr/>
                    <a:lstStyle/>
                    <a:p>
                      <a:r>
                        <a:rPr lang="el-GR" sz="1700" b="1" dirty="0">
                          <a:effectLst/>
                          <a:latin typeface="Lucida Grande"/>
                        </a:rPr>
                        <a:t>Τι είναι όζος του θυρεοειδούς</a:t>
                      </a:r>
                    </a:p>
                  </a:txBody>
                  <a:tcPr marL="84987" marR="84987" marT="42494" marB="88528" anchor="ctr">
                    <a:lnL>
                      <a:noFill/>
                    </a:lnL>
                    <a:lnR>
                      <a:noFill/>
                    </a:lnR>
                    <a:lnT>
                      <a:noFill/>
                    </a:lnT>
                    <a:lnB>
                      <a:noFill/>
                    </a:lnB>
                    <a:solidFill>
                      <a:srgbClr val="F5F5F5"/>
                    </a:solidFill>
                  </a:tcPr>
                </a:tc>
                <a:tc>
                  <a:txBody>
                    <a:bodyPr/>
                    <a:lstStyle/>
                    <a:p>
                      <a:pPr algn="r"/>
                      <a:endParaRPr lang="el-GR" sz="1700">
                        <a:effectLst/>
                        <a:latin typeface="Lucida Grande"/>
                      </a:endParaRPr>
                    </a:p>
                  </a:txBody>
                  <a:tcPr marL="84987" marR="84987" marT="42494" marB="42494" anchor="ctr">
                    <a:lnL>
                      <a:noFill/>
                    </a:lnL>
                    <a:lnR>
                      <a:noFill/>
                    </a:lnR>
                    <a:lnT>
                      <a:noFill/>
                    </a:lnT>
                    <a:lnB>
                      <a:noFill/>
                    </a:lnB>
                    <a:solidFill>
                      <a:srgbClr val="F5F5F5"/>
                    </a:solidFill>
                  </a:tcPr>
                </a:tc>
                <a:tc>
                  <a:txBody>
                    <a:bodyPr/>
                    <a:lstStyle/>
                    <a:p>
                      <a:pPr algn="r"/>
                      <a:endParaRPr lang="el-GR" sz="1700">
                        <a:effectLst/>
                        <a:latin typeface="Lucida Grande"/>
                      </a:endParaRPr>
                    </a:p>
                  </a:txBody>
                  <a:tcPr marL="84987" marR="84987" marT="42494" marB="42494" anchor="ctr">
                    <a:lnL>
                      <a:noFill/>
                    </a:lnL>
                    <a:lnR>
                      <a:noFill/>
                    </a:lnR>
                    <a:lnT>
                      <a:noFill/>
                    </a:lnT>
                    <a:lnB>
                      <a:noFill/>
                    </a:lnB>
                    <a:solidFill>
                      <a:srgbClr val="F5F5F5"/>
                    </a:solidFill>
                  </a:tcPr>
                </a:tc>
                <a:tc>
                  <a:txBody>
                    <a:bodyPr/>
                    <a:lstStyle/>
                    <a:p>
                      <a:pPr algn="r"/>
                      <a:endParaRPr lang="el-GR" sz="1700" dirty="0">
                        <a:effectLst/>
                        <a:latin typeface="Lucida Grande"/>
                      </a:endParaRPr>
                    </a:p>
                  </a:txBody>
                  <a:tcPr marL="84987" marR="84987" marT="42494" marB="42494" anchor="ctr">
                    <a:lnL>
                      <a:noFill/>
                    </a:lnL>
                    <a:lnR>
                      <a:noFill/>
                    </a:lnR>
                    <a:lnT>
                      <a:noFill/>
                    </a:lnT>
                    <a:lnB>
                      <a:noFill/>
                    </a:lnB>
                    <a:solidFill>
                      <a:srgbClr val="F5F5F5"/>
                    </a:solidFill>
                  </a:tcPr>
                </a:tc>
              </a:tr>
            </a:tbl>
          </a:graphicData>
        </a:graphic>
      </p:graphicFrame>
      <p:sp>
        <p:nvSpPr>
          <p:cNvPr id="4" name="Ορθογώνιο 3"/>
          <p:cNvSpPr/>
          <p:nvPr/>
        </p:nvSpPr>
        <p:spPr>
          <a:xfrm>
            <a:off x="179512" y="548680"/>
            <a:ext cx="8784976" cy="2862322"/>
          </a:xfrm>
          <a:prstGeom prst="rect">
            <a:avLst/>
          </a:prstGeom>
          <a:solidFill>
            <a:schemeClr val="bg2">
              <a:lumMod val="10000"/>
            </a:schemeClr>
          </a:solidFill>
        </p:spPr>
        <p:txBody>
          <a:bodyPr wrap="square">
            <a:spAutoFit/>
          </a:bodyPr>
          <a:lstStyle/>
          <a:p>
            <a:r>
              <a:rPr lang="el-GR" dirty="0">
                <a:solidFill>
                  <a:schemeClr val="bg1"/>
                </a:solidFill>
              </a:rPr>
              <a:t>Όζος του θυρεοειδούς είναι ένα «εξόγκωμα» σε ένα φυσιολογικό αδένα. Οι όζοι είναι πολύ συχνοί και έχει υπολογισθεί ότι μία στις 12 με 15 γυναίκες και ένας στους 45 με 50 άνδρες έχουν όζο στον θυρεοειδή. </a:t>
            </a:r>
            <a:endParaRPr lang="el-GR" dirty="0" smtClean="0">
              <a:solidFill>
                <a:schemeClr val="bg1"/>
              </a:solidFill>
            </a:endParaRPr>
          </a:p>
          <a:p>
            <a:endParaRPr lang="el-GR" dirty="0">
              <a:solidFill>
                <a:schemeClr val="bg1"/>
              </a:solidFill>
            </a:endParaRPr>
          </a:p>
          <a:p>
            <a:r>
              <a:rPr lang="el-GR" dirty="0" smtClean="0">
                <a:solidFill>
                  <a:schemeClr val="bg1"/>
                </a:solidFill>
              </a:rPr>
              <a:t>Οι </a:t>
            </a:r>
            <a:r>
              <a:rPr lang="el-GR" dirty="0">
                <a:solidFill>
                  <a:schemeClr val="bg1"/>
                </a:solidFill>
              </a:rPr>
              <a:t>αλλαγές στη φωνή (</a:t>
            </a:r>
            <a:r>
              <a:rPr lang="el-GR" dirty="0" err="1">
                <a:solidFill>
                  <a:schemeClr val="bg1"/>
                </a:solidFill>
              </a:rPr>
              <a:t>βράγχος</a:t>
            </a:r>
            <a:r>
              <a:rPr lang="el-GR" dirty="0">
                <a:solidFill>
                  <a:schemeClr val="bg1"/>
                </a:solidFill>
              </a:rPr>
              <a:t>), η ταχεία αύξηση του μεγέθους ενός μορφώματος στον τράχηλο, ο επίμονος πόνος στην περιοχή, αποτελούν αιτίες άμεσης παραπομπής σε </a:t>
            </a:r>
            <a:r>
              <a:rPr lang="el-GR" dirty="0" smtClean="0">
                <a:solidFill>
                  <a:schemeClr val="bg1"/>
                </a:solidFill>
              </a:rPr>
              <a:t>γιατρό. </a:t>
            </a:r>
          </a:p>
          <a:p>
            <a:endParaRPr lang="el-GR" dirty="0" smtClean="0">
              <a:solidFill>
                <a:schemeClr val="bg1"/>
              </a:solidFill>
            </a:endParaRPr>
          </a:p>
          <a:p>
            <a:r>
              <a:rPr lang="el-GR" dirty="0" smtClean="0">
                <a:solidFill>
                  <a:schemeClr val="bg1"/>
                </a:solidFill>
              </a:rPr>
              <a:t>Οι </a:t>
            </a:r>
            <a:r>
              <a:rPr lang="el-GR" dirty="0">
                <a:solidFill>
                  <a:schemeClr val="bg1"/>
                </a:solidFill>
              </a:rPr>
              <a:t>περισσότεροι όζοι του θυρεοειδούς είναι </a:t>
            </a:r>
            <a:r>
              <a:rPr lang="el-GR" dirty="0" err="1">
                <a:solidFill>
                  <a:schemeClr val="bg1"/>
                </a:solidFill>
              </a:rPr>
              <a:t>ασυμπτωματικοί</a:t>
            </a:r>
            <a:r>
              <a:rPr lang="el-GR" dirty="0">
                <a:solidFill>
                  <a:schemeClr val="bg1"/>
                </a:solidFill>
              </a:rPr>
              <a:t>. Μπορούν να παρουσιαστούν ως ψηλαφητή μάζα στον τράχηλο ή να δώσουν την αίσθηση τάσης στην περιοχή. Σε εξαιρετικά σπάνιες περιπτώσεις παρουσιάζεται πόνος ή </a:t>
            </a:r>
            <a:r>
              <a:rPr lang="el-GR" dirty="0" err="1">
                <a:solidFill>
                  <a:schemeClr val="bg1"/>
                </a:solidFill>
              </a:rPr>
              <a:t>δυσκαταποσία</a:t>
            </a:r>
            <a:r>
              <a:rPr lang="el-GR" dirty="0" smtClean="0">
                <a:solidFill>
                  <a:schemeClr val="bg1"/>
                </a:solidFill>
              </a:rPr>
              <a:t>.</a:t>
            </a:r>
            <a:endParaRPr lang="el-GR" dirty="0">
              <a:solidFill>
                <a:schemeClr val="bg1"/>
              </a:solidFill>
            </a:endParaRPr>
          </a:p>
        </p:txBody>
      </p:sp>
      <p:pic>
        <p:nvPicPr>
          <p:cNvPr id="9218" name="Picture 2" descr="http://photos1.blogger.com/x/blogger/36/1125/200/579996/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4" y="3717032"/>
            <a:ext cx="2139976" cy="203298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0" y="5850484"/>
            <a:ext cx="3707904" cy="923330"/>
          </a:xfrm>
          <a:prstGeom prst="rect">
            <a:avLst/>
          </a:prstGeom>
        </p:spPr>
        <p:txBody>
          <a:bodyPr wrap="square">
            <a:spAutoFit/>
          </a:bodyPr>
          <a:lstStyle/>
          <a:p>
            <a:r>
              <a:rPr lang="el-GR" dirty="0"/>
              <a:t>Στον κάτω πόλο του δεξιού λοβού απεικονίζεται ένα μεγάλος </a:t>
            </a:r>
            <a:r>
              <a:rPr lang="el-GR" dirty="0" smtClean="0"/>
              <a:t>θερμός όζος</a:t>
            </a:r>
            <a:endParaRPr lang="el-GR" dirty="0"/>
          </a:p>
        </p:txBody>
      </p:sp>
      <p:pic>
        <p:nvPicPr>
          <p:cNvPr id="9220" name="Picture 4" descr="http://www.reflexbody.gr/thyroid_ozo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410" y="3693503"/>
            <a:ext cx="2847078" cy="278009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iatronet.gr/photos/general/thiroeidis-470-1.jpg"/>
          <p:cNvPicPr>
            <a:picLocks noChangeAspect="1" noChangeArrowheads="1"/>
          </p:cNvPicPr>
          <p:nvPr/>
        </p:nvPicPr>
        <p:blipFill rotWithShape="1">
          <a:blip r:embed="rId4">
            <a:extLst>
              <a:ext uri="{28A0092B-C50C-407E-A947-70E740481C1C}">
                <a14:useLocalDpi xmlns:a14="http://schemas.microsoft.com/office/drawing/2010/main" val="0"/>
              </a:ext>
            </a:extLst>
          </a:blip>
          <a:srcRect l="75978"/>
          <a:stretch/>
        </p:blipFill>
        <p:spPr bwMode="auto">
          <a:xfrm>
            <a:off x="3707904" y="3710948"/>
            <a:ext cx="2096916" cy="2785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494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918433"/>
            <a:ext cx="4572000" cy="3170099"/>
          </a:xfrm>
          <a:prstGeom prst="rect">
            <a:avLst/>
          </a:prstGeom>
        </p:spPr>
        <p:txBody>
          <a:bodyPr>
            <a:spAutoFit/>
          </a:bodyPr>
          <a:lstStyle/>
          <a:p>
            <a:r>
              <a:rPr lang="el-GR" sz="2000" dirty="0" smtClean="0"/>
              <a:t>Οι </a:t>
            </a:r>
            <a:r>
              <a:rPr lang="el-GR" sz="2000" dirty="0"/>
              <a:t>παραθυρεοειδείς αδένες βρίσκονται</a:t>
            </a:r>
          </a:p>
          <a:p>
            <a:r>
              <a:rPr lang="el-GR" sz="2000" dirty="0"/>
              <a:t>στην πίσω επιφάνεια του θυρεοειδούς, </a:t>
            </a:r>
            <a:r>
              <a:rPr lang="el-GR" sz="2000" dirty="0" smtClean="0"/>
              <a:t>είναι τέσσερις</a:t>
            </a:r>
            <a:r>
              <a:rPr lang="el-GR" sz="2000" dirty="0"/>
              <a:t>, δύο σε κάθε λοβό του θυρεοειδούς</a:t>
            </a:r>
          </a:p>
          <a:p>
            <a:endParaRPr lang="el-GR" sz="2000" dirty="0"/>
          </a:p>
          <a:p>
            <a:pPr marL="342900" indent="-342900">
              <a:buFont typeface="Arial" pitchFamily="34" charset="0"/>
              <a:buChar char="•"/>
            </a:pPr>
            <a:r>
              <a:rPr lang="el-GR" sz="2000" dirty="0" smtClean="0"/>
              <a:t>εκκρίνουν </a:t>
            </a:r>
            <a:r>
              <a:rPr lang="el-GR" sz="2000" dirty="0"/>
              <a:t>την </a:t>
            </a:r>
            <a:r>
              <a:rPr lang="el-GR" sz="2000" b="1" dirty="0" err="1" smtClean="0"/>
              <a:t>παραθορμόνη</a:t>
            </a:r>
            <a:r>
              <a:rPr lang="el-GR" sz="2000" dirty="0" smtClean="0"/>
              <a:t>.</a:t>
            </a:r>
            <a:endParaRPr lang="el-GR" sz="2000" dirty="0"/>
          </a:p>
          <a:p>
            <a:endParaRPr lang="el-GR" sz="2000" dirty="0" smtClean="0"/>
          </a:p>
          <a:p>
            <a:r>
              <a:rPr lang="el-GR" sz="2000" dirty="0" smtClean="0"/>
              <a:t>Η </a:t>
            </a:r>
            <a:r>
              <a:rPr lang="el-GR" sz="2000" dirty="0"/>
              <a:t>ορμόνη αυτή ελέγχει την ποσότητα </a:t>
            </a:r>
            <a:r>
              <a:rPr lang="el-GR" sz="2000" dirty="0" smtClean="0"/>
              <a:t>ασβεστίου </a:t>
            </a:r>
            <a:r>
              <a:rPr lang="el-GR" sz="2000" dirty="0"/>
              <a:t>και φωσφορικών ιόντων στο αίμα.</a:t>
            </a:r>
          </a:p>
        </p:txBody>
      </p:sp>
      <p:sp>
        <p:nvSpPr>
          <p:cNvPr id="3" name="Ορθογώνιο 2"/>
          <p:cNvSpPr/>
          <p:nvPr/>
        </p:nvSpPr>
        <p:spPr>
          <a:xfrm>
            <a:off x="373587" y="219998"/>
            <a:ext cx="3736344" cy="400110"/>
          </a:xfrm>
          <a:prstGeom prst="rect">
            <a:avLst/>
          </a:prstGeom>
          <a:solidFill>
            <a:schemeClr val="tx2">
              <a:lumMod val="40000"/>
              <a:lumOff val="60000"/>
            </a:schemeClr>
          </a:solidFill>
        </p:spPr>
        <p:txBody>
          <a:bodyPr wrap="square">
            <a:spAutoFit/>
          </a:bodyPr>
          <a:lstStyle/>
          <a:p>
            <a:pPr lvl="0"/>
            <a:r>
              <a:rPr lang="el-GR" sz="2000" b="1" dirty="0">
                <a:solidFill>
                  <a:prstClr val="black"/>
                </a:solidFill>
              </a:rPr>
              <a:t>Παραθυρεοειδείς αδένες</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9991" y="620108"/>
            <a:ext cx="4168155"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descr="http://www.goropoulos.gr/images/uploads/image/parathireoeid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5918" y="4077072"/>
            <a:ext cx="3206569" cy="259992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40262" y="4091671"/>
            <a:ext cx="5354074" cy="2585323"/>
          </a:xfrm>
          <a:prstGeom prst="rect">
            <a:avLst/>
          </a:prstGeom>
          <a:solidFill>
            <a:schemeClr val="bg2">
              <a:lumMod val="10000"/>
            </a:schemeClr>
          </a:solidFill>
        </p:spPr>
        <p:txBody>
          <a:bodyPr wrap="square">
            <a:spAutoFit/>
          </a:bodyPr>
          <a:lstStyle/>
          <a:p>
            <a:r>
              <a:rPr lang="el-GR" dirty="0">
                <a:solidFill>
                  <a:schemeClr val="bg1"/>
                </a:solidFill>
              </a:rPr>
              <a:t>Όταν διογκώνεται ένας παραθυρεοειδής, εκκρίνεται μεγαλύτερη ποσότητα της </a:t>
            </a:r>
            <a:r>
              <a:rPr lang="el-GR" dirty="0" err="1">
                <a:solidFill>
                  <a:schemeClr val="bg1"/>
                </a:solidFill>
              </a:rPr>
              <a:t>παραθορμόνης</a:t>
            </a:r>
            <a:r>
              <a:rPr lang="el-GR" dirty="0">
                <a:solidFill>
                  <a:schemeClr val="bg1"/>
                </a:solidFill>
              </a:rPr>
              <a:t> στο αίμα δημιουργώντας έτσι μια κακοδιαχείριση του ασβεστίου. Δηλαδή γίνεται υποκλοπή του ασβεστίου από τα κόκκαλα (οστεοπόρωση) διοχετεύοντας το στο αίμα, αυξάνοντας έτσι τα επίπεδα πάνω από τα φυσιολογικά (</a:t>
            </a:r>
            <a:r>
              <a:rPr lang="el-GR" dirty="0" err="1">
                <a:solidFill>
                  <a:schemeClr val="bg1"/>
                </a:solidFill>
              </a:rPr>
              <a:t>υπερασβεστιαιμία</a:t>
            </a:r>
            <a:r>
              <a:rPr lang="el-GR" dirty="0">
                <a:solidFill>
                  <a:schemeClr val="bg1"/>
                </a:solidFill>
              </a:rPr>
              <a:t>) με κίνδυνο να δημιουργηθούν πέτρες ασβεστίου στα νεφρά καθώς αποβάλλεται. </a:t>
            </a:r>
          </a:p>
        </p:txBody>
      </p:sp>
    </p:spTree>
    <p:extLst>
      <p:ext uri="{BB962C8B-B14F-4D97-AF65-F5344CB8AC3E}">
        <p14:creationId xmlns:p14="http://schemas.microsoft.com/office/powerpoint/2010/main" val="70847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332656"/>
            <a:ext cx="8568952" cy="1200329"/>
          </a:xfrm>
          <a:prstGeom prst="rect">
            <a:avLst/>
          </a:prstGeom>
          <a:solidFill>
            <a:schemeClr val="bg2">
              <a:lumMod val="10000"/>
            </a:schemeClr>
          </a:solidFill>
        </p:spPr>
        <p:txBody>
          <a:bodyPr wrap="square">
            <a:spAutoFit/>
          </a:bodyPr>
          <a:lstStyle/>
          <a:p>
            <a:r>
              <a:rPr lang="el-GR" dirty="0">
                <a:solidFill>
                  <a:schemeClr val="bg1"/>
                </a:solidFill>
              </a:rPr>
              <a:t>Υπερέκκριση της </a:t>
            </a:r>
            <a:r>
              <a:rPr lang="el-GR" dirty="0" err="1">
                <a:solidFill>
                  <a:schemeClr val="bg1"/>
                </a:solidFill>
              </a:rPr>
              <a:t>παραθορμόνης</a:t>
            </a:r>
            <a:r>
              <a:rPr lang="el-GR" dirty="0">
                <a:solidFill>
                  <a:schemeClr val="bg1"/>
                </a:solidFill>
              </a:rPr>
              <a:t> προκαλεί εξασθένηση των οστών.</a:t>
            </a:r>
          </a:p>
          <a:p>
            <a:r>
              <a:rPr lang="el-GR" dirty="0">
                <a:solidFill>
                  <a:schemeClr val="bg1"/>
                </a:solidFill>
              </a:rPr>
              <a:t>Η υπολειτουργία των αδένων αυτών συνεπάγεται μειωμένη παραγωγή </a:t>
            </a:r>
            <a:r>
              <a:rPr lang="el-GR" dirty="0" err="1">
                <a:solidFill>
                  <a:schemeClr val="bg1"/>
                </a:solidFill>
              </a:rPr>
              <a:t>παραθορμόνης</a:t>
            </a:r>
            <a:r>
              <a:rPr lang="el-GR" dirty="0">
                <a:solidFill>
                  <a:schemeClr val="bg1"/>
                </a:solidFill>
              </a:rPr>
              <a:t>, με αποτέλεσμα ανεπάρκεια ασβεστίου στον οργανισμό, αύξηση των νευρικών ώσεων και σπασμούς στους μυς. Η κατάσταση αυτή ονομάζεται </a:t>
            </a:r>
            <a:r>
              <a:rPr lang="el-GR" b="1" dirty="0" err="1">
                <a:solidFill>
                  <a:srgbClr val="FFFF00"/>
                </a:solidFill>
              </a:rPr>
              <a:t>τετανία</a:t>
            </a:r>
            <a:r>
              <a:rPr lang="el-GR" dirty="0">
                <a:solidFill>
                  <a:schemeClr val="bg1"/>
                </a:solidFill>
              </a:rPr>
              <a:t>.</a:t>
            </a:r>
          </a:p>
        </p:txBody>
      </p:sp>
    </p:spTree>
    <p:extLst>
      <p:ext uri="{BB962C8B-B14F-4D97-AF65-F5344CB8AC3E}">
        <p14:creationId xmlns:p14="http://schemas.microsoft.com/office/powerpoint/2010/main" val="712906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19" y="751344"/>
            <a:ext cx="5083869" cy="4708981"/>
          </a:xfrm>
          <a:prstGeom prst="rect">
            <a:avLst/>
          </a:prstGeom>
        </p:spPr>
        <p:txBody>
          <a:bodyPr wrap="square">
            <a:spAutoFit/>
          </a:bodyPr>
          <a:lstStyle/>
          <a:p>
            <a:r>
              <a:rPr lang="el-GR" sz="2000" dirty="0" smtClean="0"/>
              <a:t>Τα </a:t>
            </a:r>
            <a:r>
              <a:rPr lang="el-GR" sz="2000" b="1" dirty="0"/>
              <a:t>επινεφρίδια </a:t>
            </a:r>
            <a:r>
              <a:rPr lang="el-GR" sz="2000" dirty="0"/>
              <a:t>είναι δύο, ένα πάνω από</a:t>
            </a:r>
          </a:p>
          <a:p>
            <a:r>
              <a:rPr lang="el-GR" sz="2000" dirty="0"/>
              <a:t>κάθε </a:t>
            </a:r>
            <a:r>
              <a:rPr lang="el-GR" sz="2000" dirty="0" smtClean="0"/>
              <a:t>νεφρό. </a:t>
            </a:r>
          </a:p>
          <a:p>
            <a:endParaRPr lang="el-GR" sz="2000" dirty="0"/>
          </a:p>
          <a:p>
            <a:r>
              <a:rPr lang="el-GR" sz="2000" dirty="0" smtClean="0"/>
              <a:t>Από </a:t>
            </a:r>
            <a:r>
              <a:rPr lang="el-GR" sz="2000" dirty="0"/>
              <a:t>την εξωτερική </a:t>
            </a:r>
            <a:r>
              <a:rPr lang="el-GR" sz="2000" dirty="0" smtClean="0"/>
              <a:t>περιοχή </a:t>
            </a:r>
            <a:r>
              <a:rPr lang="el-GR" sz="2000" dirty="0"/>
              <a:t>τους εκκρίνονται οι ορμόνες </a:t>
            </a:r>
            <a:endParaRPr lang="el-GR" sz="2000" dirty="0" smtClean="0"/>
          </a:p>
          <a:p>
            <a:pPr marL="342900" indent="-342900">
              <a:buFont typeface="Arial" pitchFamily="34" charset="0"/>
              <a:buChar char="•"/>
            </a:pPr>
            <a:r>
              <a:rPr lang="el-GR" sz="2000" b="1" dirty="0" err="1" smtClean="0"/>
              <a:t>αλδοστερόνη</a:t>
            </a:r>
            <a:r>
              <a:rPr lang="el-GR" sz="2000" b="1" dirty="0" smtClean="0"/>
              <a:t>: </a:t>
            </a:r>
            <a:r>
              <a:rPr lang="el-GR" sz="2000" dirty="0" smtClean="0"/>
              <a:t>ρυθμίζει την </a:t>
            </a:r>
            <a:r>
              <a:rPr lang="el-GR" sz="2000" dirty="0"/>
              <a:t>ομοιόσταση νερού, </a:t>
            </a:r>
            <a:r>
              <a:rPr lang="el-GR" sz="2000" dirty="0" smtClean="0"/>
              <a:t>Να+ </a:t>
            </a:r>
            <a:r>
              <a:rPr lang="el-GR" sz="2000" dirty="0"/>
              <a:t>και </a:t>
            </a:r>
            <a:r>
              <a:rPr lang="el-GR" sz="2000" dirty="0" smtClean="0"/>
              <a:t>Κ+</a:t>
            </a:r>
          </a:p>
          <a:p>
            <a:pPr marL="342900" indent="-342900">
              <a:buFont typeface="Arial" pitchFamily="34" charset="0"/>
              <a:buChar char="•"/>
            </a:pPr>
            <a:r>
              <a:rPr lang="el-GR" sz="2000" b="1" dirty="0" err="1" smtClean="0"/>
              <a:t>Κορτιζόλη</a:t>
            </a:r>
            <a:r>
              <a:rPr lang="el-GR" sz="2000" b="1" dirty="0" smtClean="0"/>
              <a:t>:</a:t>
            </a:r>
            <a:r>
              <a:rPr lang="el-GR" sz="2000" dirty="0" smtClean="0"/>
              <a:t> </a:t>
            </a:r>
            <a:r>
              <a:rPr lang="el-GR" sz="2000" dirty="0"/>
              <a:t>έχει </a:t>
            </a:r>
            <a:r>
              <a:rPr lang="el-GR" sz="2000" dirty="0" smtClean="0"/>
              <a:t>αντιφλεγμονώδη δράση</a:t>
            </a:r>
            <a:r>
              <a:rPr lang="el-GR" sz="2000" dirty="0"/>
              <a:t>, επηρεάζει το μεταβολισμό και </a:t>
            </a:r>
            <a:r>
              <a:rPr lang="el-GR" sz="2000" dirty="0" smtClean="0"/>
              <a:t>συμμετέχει </a:t>
            </a:r>
            <a:r>
              <a:rPr lang="el-GR" sz="2000" dirty="0"/>
              <a:t>σε διαδικασίες αντιμετώπισης </a:t>
            </a:r>
            <a:r>
              <a:rPr lang="el-GR" sz="2000" dirty="0" smtClean="0"/>
              <a:t>καταστάσεων </a:t>
            </a:r>
            <a:r>
              <a:rPr lang="el-GR" sz="2000" dirty="0"/>
              <a:t>συναισθηματικής φόρτισης.</a:t>
            </a:r>
          </a:p>
          <a:p>
            <a:endParaRPr lang="el-GR" sz="2000" dirty="0" smtClean="0"/>
          </a:p>
          <a:p>
            <a:r>
              <a:rPr lang="el-GR" sz="2000" dirty="0" smtClean="0"/>
              <a:t>Από </a:t>
            </a:r>
            <a:r>
              <a:rPr lang="el-GR" sz="2000" dirty="0"/>
              <a:t>την εσωτερική περιοχή των </a:t>
            </a:r>
            <a:r>
              <a:rPr lang="el-GR" sz="2000" dirty="0" smtClean="0"/>
              <a:t>επινεφριδίων </a:t>
            </a:r>
            <a:r>
              <a:rPr lang="el-GR" sz="2000" dirty="0"/>
              <a:t>εκκρίνονται ορμόνες, </a:t>
            </a:r>
            <a:r>
              <a:rPr lang="el-GR" sz="2000" dirty="0" smtClean="0"/>
              <a:t>όπως:</a:t>
            </a:r>
          </a:p>
          <a:p>
            <a:pPr marL="342900" indent="-342900">
              <a:buFont typeface="Arial" pitchFamily="34" charset="0"/>
              <a:buChar char="•"/>
            </a:pPr>
            <a:r>
              <a:rPr lang="el-GR" sz="2000" dirty="0" smtClean="0"/>
              <a:t>η </a:t>
            </a:r>
            <a:r>
              <a:rPr lang="el-GR" sz="2000" b="1" dirty="0"/>
              <a:t>αδρεναλίνη </a:t>
            </a:r>
            <a:r>
              <a:rPr lang="el-GR" sz="2000" dirty="0"/>
              <a:t>και η </a:t>
            </a:r>
            <a:r>
              <a:rPr lang="el-GR" sz="2000" b="1" dirty="0" err="1" smtClean="0"/>
              <a:t>νοραδρεναλίνη</a:t>
            </a:r>
            <a:r>
              <a:rPr lang="el-GR" sz="2000" b="1" dirty="0"/>
              <a:t>. </a:t>
            </a:r>
            <a:endParaRPr lang="el-GR" sz="2000" b="1" dirty="0" smtClean="0"/>
          </a:p>
        </p:txBody>
      </p:sp>
      <p:pic>
        <p:nvPicPr>
          <p:cNvPr id="3" name="Picture 2" descr="http://www.tsagkatakis.com/photos/32/thumb/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389" y="266700"/>
            <a:ext cx="3711349" cy="532254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56033" y="220765"/>
            <a:ext cx="1513491"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Επινεφρίδια</a:t>
            </a:r>
          </a:p>
        </p:txBody>
      </p:sp>
      <p:sp>
        <p:nvSpPr>
          <p:cNvPr id="5" name="Ορθογώνιο 4"/>
          <p:cNvSpPr/>
          <p:nvPr/>
        </p:nvSpPr>
        <p:spPr>
          <a:xfrm>
            <a:off x="356032" y="5460325"/>
            <a:ext cx="8690705" cy="1015663"/>
          </a:xfrm>
          <a:prstGeom prst="rect">
            <a:avLst/>
          </a:prstGeom>
        </p:spPr>
        <p:txBody>
          <a:bodyPr wrap="square">
            <a:spAutoFit/>
          </a:bodyPr>
          <a:lstStyle/>
          <a:p>
            <a:r>
              <a:rPr lang="el-GR" sz="2000" dirty="0"/>
              <a:t>Οι ορμόνες αυτές συμμετέχουν στην αντιμετώπιση καταστάσεων έντονης συναισθηματικής φόρτισης και </a:t>
            </a:r>
            <a:r>
              <a:rPr lang="el-GR" sz="2000" dirty="0" smtClean="0"/>
              <a:t>ενεργοποιούν τον </a:t>
            </a:r>
            <a:r>
              <a:rPr lang="el-GR" sz="2000" dirty="0"/>
              <a:t>οργανισμό (αύξηση καρδιακού και </a:t>
            </a:r>
            <a:r>
              <a:rPr lang="el-GR" sz="2000" dirty="0" smtClean="0"/>
              <a:t>μεταβολικού </a:t>
            </a:r>
            <a:r>
              <a:rPr lang="el-GR" sz="2000" dirty="0"/>
              <a:t>ρυθμού, του ρυθμού της αναπνοής και της αρτηριακής πίεσης).</a:t>
            </a:r>
          </a:p>
        </p:txBody>
      </p:sp>
    </p:spTree>
    <p:extLst>
      <p:ext uri="{BB962C8B-B14F-4D97-AF65-F5344CB8AC3E}">
        <p14:creationId xmlns:p14="http://schemas.microsoft.com/office/powerpoint/2010/main" val="342621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7" y="260648"/>
            <a:ext cx="8289237" cy="954107"/>
          </a:xfrm>
          <a:prstGeom prst="rect">
            <a:avLst/>
          </a:prstGeom>
          <a:solidFill>
            <a:srgbClr val="FFC000"/>
          </a:solidFill>
        </p:spPr>
        <p:txBody>
          <a:bodyPr wrap="square">
            <a:spAutoFit/>
          </a:bodyPr>
          <a:lstStyle/>
          <a:p>
            <a:r>
              <a:rPr lang="el-GR" sz="2800" b="1" dirty="0"/>
              <a:t>Εξωκρινείς αδένες </a:t>
            </a:r>
            <a:r>
              <a:rPr lang="el-GR" sz="2800" b="1" dirty="0" smtClean="0"/>
              <a:t>(ιδρωτοποιοί, </a:t>
            </a:r>
            <a:r>
              <a:rPr lang="el-GR" sz="2800" b="1" dirty="0"/>
              <a:t>αδένες </a:t>
            </a:r>
            <a:r>
              <a:rPr lang="el-GR" sz="2800" b="1" dirty="0" smtClean="0"/>
              <a:t>του ανώτερου </a:t>
            </a:r>
            <a:r>
              <a:rPr lang="el-GR" sz="2800" b="1" dirty="0"/>
              <a:t>πεπτικού σωλήνα)</a:t>
            </a:r>
          </a:p>
        </p:txBody>
      </p:sp>
      <p:sp>
        <p:nvSpPr>
          <p:cNvPr id="3" name="Ορθογώνιο 2"/>
          <p:cNvSpPr/>
          <p:nvPr/>
        </p:nvSpPr>
        <p:spPr>
          <a:xfrm>
            <a:off x="323528" y="2132856"/>
            <a:ext cx="8289237" cy="2308324"/>
          </a:xfrm>
          <a:prstGeom prst="rect">
            <a:avLst/>
          </a:prstGeom>
        </p:spPr>
        <p:txBody>
          <a:bodyPr wrap="square">
            <a:spAutoFit/>
          </a:bodyPr>
          <a:lstStyle/>
          <a:p>
            <a:pPr marL="342900" indent="-342900">
              <a:buFont typeface="Wingdings" pitchFamily="2" charset="2"/>
              <a:buChar char="Ø"/>
            </a:pPr>
            <a:r>
              <a:rPr lang="el-GR" sz="2400" dirty="0"/>
              <a:t>Είναι αδένες οι οποίοι </a:t>
            </a:r>
            <a:r>
              <a:rPr lang="el-GR" sz="2400" dirty="0" smtClean="0"/>
              <a:t>διαθέτουν εκκριτικούς </a:t>
            </a:r>
            <a:r>
              <a:rPr lang="el-GR" sz="2400" dirty="0"/>
              <a:t>πόρους οι οποίοι </a:t>
            </a:r>
            <a:r>
              <a:rPr lang="el-GR" sz="2400" dirty="0" smtClean="0"/>
              <a:t>οδηγούν το </a:t>
            </a:r>
            <a:r>
              <a:rPr lang="el-GR" sz="2400" dirty="0"/>
              <a:t>απαραίτητο εκκρινόμενο υλικό </a:t>
            </a:r>
            <a:r>
              <a:rPr lang="el-GR" sz="2400" dirty="0" smtClean="0"/>
              <a:t>σε ένα </a:t>
            </a:r>
            <a:r>
              <a:rPr lang="el-GR" sz="2400" dirty="0"/>
              <a:t>συγκεκριμένο χώρο έτσι ώστε </a:t>
            </a:r>
            <a:r>
              <a:rPr lang="el-GR" sz="2400" dirty="0" smtClean="0"/>
              <a:t>να μπορέσει </a:t>
            </a:r>
            <a:r>
              <a:rPr lang="el-GR" sz="2400" dirty="0"/>
              <a:t>να δράσει</a:t>
            </a:r>
            <a:r>
              <a:rPr lang="el-GR" sz="2400" dirty="0" smtClean="0"/>
              <a:t>.</a:t>
            </a:r>
          </a:p>
          <a:p>
            <a:pPr marL="342900" indent="-342900">
              <a:buFont typeface="Wingdings" pitchFamily="2" charset="2"/>
              <a:buChar char="Ø"/>
            </a:pPr>
            <a:endParaRPr lang="el-GR" sz="2400" dirty="0"/>
          </a:p>
          <a:p>
            <a:pPr marL="342900" indent="-342900">
              <a:buFont typeface="Wingdings" pitchFamily="2" charset="2"/>
              <a:buChar char="Ø"/>
            </a:pPr>
            <a:r>
              <a:rPr lang="el-GR" sz="2400" dirty="0" smtClean="0"/>
              <a:t>Η </a:t>
            </a:r>
            <a:r>
              <a:rPr lang="el-GR" sz="2400" dirty="0"/>
              <a:t>πλειονότητα (σχεδόν όλοι) </a:t>
            </a:r>
            <a:r>
              <a:rPr lang="el-GR" sz="2400" dirty="0" smtClean="0"/>
              <a:t>αυτής της </a:t>
            </a:r>
            <a:r>
              <a:rPr lang="el-GR" sz="2400" dirty="0"/>
              <a:t>κατηγορίας </a:t>
            </a:r>
            <a:r>
              <a:rPr lang="el-GR" sz="2400" dirty="0" smtClean="0"/>
              <a:t>αδένων βρίσκεται κάτω </a:t>
            </a:r>
            <a:r>
              <a:rPr lang="el-GR" sz="2400" dirty="0"/>
              <a:t>από τον έλεγχο του </a:t>
            </a:r>
            <a:r>
              <a:rPr lang="el-GR" sz="2400" dirty="0" smtClean="0"/>
              <a:t>νευρικού συστήματος</a:t>
            </a:r>
            <a:r>
              <a:rPr lang="el-GR" sz="2400" dirty="0"/>
              <a:t>.</a:t>
            </a:r>
          </a:p>
        </p:txBody>
      </p:sp>
    </p:spTree>
    <p:extLst>
      <p:ext uri="{BB962C8B-B14F-4D97-AF65-F5344CB8AC3E}">
        <p14:creationId xmlns:p14="http://schemas.microsoft.com/office/powerpoint/2010/main" val="357033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188640"/>
            <a:ext cx="8496944" cy="1631216"/>
          </a:xfrm>
          <a:prstGeom prst="rect">
            <a:avLst/>
          </a:prstGeom>
          <a:solidFill>
            <a:schemeClr val="bg2">
              <a:lumMod val="10000"/>
            </a:schemeClr>
          </a:solidFill>
        </p:spPr>
        <p:txBody>
          <a:bodyPr wrap="square">
            <a:spAutoFit/>
          </a:bodyPr>
          <a:lstStyle/>
          <a:p>
            <a:r>
              <a:rPr lang="el-GR" sz="2000" dirty="0">
                <a:solidFill>
                  <a:schemeClr val="bg1"/>
                </a:solidFill>
              </a:rPr>
              <a:t>Υπερέκκριση της </a:t>
            </a:r>
            <a:r>
              <a:rPr lang="el-GR" sz="2000" dirty="0" err="1">
                <a:solidFill>
                  <a:schemeClr val="bg1"/>
                </a:solidFill>
              </a:rPr>
              <a:t>αλδοστερόνης</a:t>
            </a:r>
            <a:r>
              <a:rPr lang="el-GR" sz="2000" dirty="0">
                <a:solidFill>
                  <a:schemeClr val="bg1"/>
                </a:solidFill>
              </a:rPr>
              <a:t> συνεπάγεται αύξηση του όγκου του αίματος, που μπορεί να οδηγήσει σε υπέρταση.</a:t>
            </a:r>
          </a:p>
          <a:p>
            <a:r>
              <a:rPr lang="el-GR" sz="2000" dirty="0">
                <a:solidFill>
                  <a:schemeClr val="bg1"/>
                </a:solidFill>
              </a:rPr>
              <a:t>Υπερέκκριση της </a:t>
            </a:r>
            <a:r>
              <a:rPr lang="el-GR" sz="2000" dirty="0" err="1">
                <a:solidFill>
                  <a:schemeClr val="bg1"/>
                </a:solidFill>
              </a:rPr>
              <a:t>κορτιζόλης</a:t>
            </a:r>
            <a:r>
              <a:rPr lang="el-GR" sz="2000" dirty="0">
                <a:solidFill>
                  <a:schemeClr val="bg1"/>
                </a:solidFill>
              </a:rPr>
              <a:t> προκαλεί συχνά μία ανακατανομή του λίπους στον οργανισμό, που έχει ως αποτέλεσμα διάφορες δυσμορφίες. Μειωμένη έκκρισή της προκαλεί υπόταση, αρρυθμία και υπογλυκαιμία.</a:t>
            </a:r>
          </a:p>
        </p:txBody>
      </p:sp>
      <p:pic>
        <p:nvPicPr>
          <p:cNvPr id="16386" name="Picture 2" descr="http://www.iator.gr/wp-content/uploads/2010/12/Cushing.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77867"/>
            <a:ext cx="2880320" cy="4461674"/>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azqtr.com/up/uploads/3zqatar13826739201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564904"/>
            <a:ext cx="4762500"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375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1518" y="620688"/>
            <a:ext cx="5502835" cy="4401205"/>
          </a:xfrm>
          <a:prstGeom prst="rect">
            <a:avLst/>
          </a:prstGeom>
        </p:spPr>
        <p:txBody>
          <a:bodyPr wrap="square">
            <a:spAutoFit/>
          </a:bodyPr>
          <a:lstStyle/>
          <a:p>
            <a:r>
              <a:rPr lang="el-GR" sz="2000" dirty="0" smtClean="0"/>
              <a:t>Το </a:t>
            </a:r>
            <a:r>
              <a:rPr lang="el-GR" sz="2000" b="1" dirty="0"/>
              <a:t>πάγκρεας </a:t>
            </a:r>
            <a:r>
              <a:rPr lang="el-GR" sz="2000" dirty="0"/>
              <a:t>είναι ένας μεικτός </a:t>
            </a:r>
            <a:r>
              <a:rPr lang="el-GR" sz="2000" dirty="0" smtClean="0"/>
              <a:t>αδένας με </a:t>
            </a:r>
            <a:r>
              <a:rPr lang="el-GR" sz="2000" dirty="0"/>
              <a:t>εξωκρινή και ενδοκρινή δράση. </a:t>
            </a:r>
            <a:endParaRPr lang="el-GR" sz="2000" dirty="0" smtClean="0"/>
          </a:p>
          <a:p>
            <a:endParaRPr lang="el-GR" sz="2000" dirty="0" smtClean="0"/>
          </a:p>
          <a:p>
            <a:r>
              <a:rPr lang="el-GR" sz="2000" dirty="0"/>
              <a:t>Η </a:t>
            </a:r>
            <a:r>
              <a:rPr lang="el-GR" sz="2000" b="1" dirty="0"/>
              <a:t>εξωκρινής μοίρα</a:t>
            </a:r>
            <a:r>
              <a:rPr lang="el-GR" sz="2000" dirty="0"/>
              <a:t> παράγει διάφορα ένζυμα καθώς και άλλες ουσίες, που, μεταφερόμενες στο έντερο, χρησιμεύουν στη λειτουργία της </a:t>
            </a:r>
            <a:r>
              <a:rPr lang="el-GR" sz="2000" b="1" dirty="0"/>
              <a:t>πέψης</a:t>
            </a:r>
            <a:r>
              <a:rPr lang="el-GR" sz="2000" dirty="0"/>
              <a:t>. </a:t>
            </a:r>
            <a:endParaRPr lang="el-GR" sz="2000" dirty="0" smtClean="0"/>
          </a:p>
          <a:p>
            <a:endParaRPr lang="el-GR" sz="2000" dirty="0"/>
          </a:p>
          <a:p>
            <a:r>
              <a:rPr lang="el-GR" sz="2000" dirty="0"/>
              <a:t>Η </a:t>
            </a:r>
            <a:r>
              <a:rPr lang="el-GR" sz="2000" b="1" dirty="0"/>
              <a:t>ενδοκρινής μοίρα</a:t>
            </a:r>
            <a:r>
              <a:rPr lang="el-GR" sz="2000" dirty="0"/>
              <a:t> παράγει διάφορες ορμόνες, μεταξύ των οποίων είναι η </a:t>
            </a:r>
            <a:endParaRPr lang="el-GR" sz="2000" dirty="0" smtClean="0"/>
          </a:p>
          <a:p>
            <a:pPr marL="342900" indent="-342900">
              <a:buFont typeface="Arial" pitchFamily="34" charset="0"/>
              <a:buChar char="•"/>
            </a:pPr>
            <a:r>
              <a:rPr lang="el-GR" sz="2000" b="1" dirty="0" smtClean="0"/>
              <a:t>ινσουλίνη</a:t>
            </a:r>
            <a:r>
              <a:rPr lang="el-GR" sz="2000" dirty="0"/>
              <a:t> και </a:t>
            </a:r>
            <a:r>
              <a:rPr lang="el-GR" sz="2000" dirty="0" smtClean="0"/>
              <a:t>η </a:t>
            </a:r>
            <a:r>
              <a:rPr lang="el-GR" sz="2000" b="1" dirty="0" err="1" smtClean="0"/>
              <a:t>γλυκαγόνη</a:t>
            </a:r>
            <a:r>
              <a:rPr lang="el-GR" sz="2000" dirty="0"/>
              <a:t>, που ρυθμίζουν τον μεταβολισμό του σακχάρου </a:t>
            </a:r>
            <a:r>
              <a:rPr lang="el-GR" sz="2000" dirty="0" smtClean="0"/>
              <a:t>(συγκέντρωση γλυκόζης </a:t>
            </a:r>
            <a:r>
              <a:rPr lang="el-GR" sz="2000" dirty="0"/>
              <a:t>στο </a:t>
            </a:r>
            <a:r>
              <a:rPr lang="el-GR" sz="2000" dirty="0" smtClean="0"/>
              <a:t>αίμα) και </a:t>
            </a:r>
            <a:r>
              <a:rPr lang="el-GR" sz="2000" dirty="0"/>
              <a:t>παράγονται από </a:t>
            </a:r>
            <a:r>
              <a:rPr lang="el-GR" sz="2000" dirty="0" smtClean="0"/>
              <a:t>ειδικές ομάδες κυττάρων γνωστές ως </a:t>
            </a:r>
            <a:r>
              <a:rPr lang="el-GR" sz="2000" b="1" dirty="0" smtClean="0"/>
              <a:t>νησίδια </a:t>
            </a:r>
            <a:r>
              <a:rPr lang="el-GR" sz="2000" dirty="0"/>
              <a:t>του </a:t>
            </a:r>
            <a:r>
              <a:rPr lang="el-GR" sz="2000" dirty="0" err="1"/>
              <a:t>Langerhans</a:t>
            </a:r>
            <a:r>
              <a:rPr lang="el-GR" sz="2000" i="1" dirty="0" smtClean="0"/>
              <a:t>.</a:t>
            </a:r>
            <a:r>
              <a:rPr lang="el-GR" sz="2000" dirty="0"/>
              <a:t> </a:t>
            </a:r>
          </a:p>
        </p:txBody>
      </p:sp>
      <p:pic>
        <p:nvPicPr>
          <p:cNvPr id="3" name="Picture 2" descr="File:Illu pancreas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4354" y="747539"/>
            <a:ext cx="2876550" cy="2914650"/>
          </a:xfrm>
          <a:prstGeom prst="rect">
            <a:avLst/>
          </a:prstGeom>
          <a:solidFill>
            <a:schemeClr val="accent3">
              <a:lumMod val="20000"/>
              <a:lumOff val="80000"/>
            </a:schemeClr>
          </a:solidFill>
          <a:extLst/>
        </p:spPr>
      </p:pic>
      <p:sp>
        <p:nvSpPr>
          <p:cNvPr id="4" name="Ορθογώνιο 3"/>
          <p:cNvSpPr/>
          <p:nvPr/>
        </p:nvSpPr>
        <p:spPr>
          <a:xfrm>
            <a:off x="323528" y="188108"/>
            <a:ext cx="1246047"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Πάγκρεας</a:t>
            </a:r>
          </a:p>
        </p:txBody>
      </p:sp>
      <p:sp>
        <p:nvSpPr>
          <p:cNvPr id="5" name="Ορθογώνιο 4"/>
          <p:cNvSpPr/>
          <p:nvPr/>
        </p:nvSpPr>
        <p:spPr>
          <a:xfrm>
            <a:off x="301010" y="5085184"/>
            <a:ext cx="8640959" cy="1015663"/>
          </a:xfrm>
          <a:prstGeom prst="rect">
            <a:avLst/>
          </a:prstGeom>
          <a:solidFill>
            <a:schemeClr val="bg2">
              <a:lumMod val="10000"/>
            </a:schemeClr>
          </a:solidFill>
        </p:spPr>
        <p:txBody>
          <a:bodyPr wrap="square">
            <a:spAutoFit/>
          </a:bodyPr>
          <a:lstStyle/>
          <a:p>
            <a:r>
              <a:rPr lang="el-GR" sz="2000" dirty="0">
                <a:solidFill>
                  <a:schemeClr val="bg1"/>
                </a:solidFill>
              </a:rPr>
              <a:t>Έλλειψη ινσουλίνης έχει σαν συνέπεια την </a:t>
            </a:r>
            <a:r>
              <a:rPr lang="el-GR" sz="2000" dirty="0" smtClean="0">
                <a:solidFill>
                  <a:schemeClr val="bg1"/>
                </a:solidFill>
              </a:rPr>
              <a:t>εμφάνιση </a:t>
            </a:r>
            <a:r>
              <a:rPr lang="el-GR" sz="2000" b="1" dirty="0" smtClean="0">
                <a:solidFill>
                  <a:srgbClr val="FFFF00"/>
                </a:solidFill>
              </a:rPr>
              <a:t>σακχαρώδη διαβήτη </a:t>
            </a:r>
            <a:r>
              <a:rPr lang="el-GR" sz="2000" dirty="0" smtClean="0">
                <a:solidFill>
                  <a:schemeClr val="bg1"/>
                </a:solidFill>
              </a:rPr>
              <a:t>(αύξηση του </a:t>
            </a:r>
            <a:r>
              <a:rPr lang="el-GR" sz="2000" dirty="0">
                <a:solidFill>
                  <a:schemeClr val="bg1"/>
                </a:solidFill>
              </a:rPr>
              <a:t>σακχάρου στο αίμα). Αντίθετα, αυξημένη παραγωγή της οδηγεί στην εμφάνιση </a:t>
            </a:r>
            <a:r>
              <a:rPr lang="el-GR" sz="2000" b="1" dirty="0">
                <a:solidFill>
                  <a:srgbClr val="FFFF00"/>
                </a:solidFill>
              </a:rPr>
              <a:t>υπογλυκαιμίας</a:t>
            </a:r>
            <a:r>
              <a:rPr lang="el-GR" sz="2000" dirty="0">
                <a:solidFill>
                  <a:srgbClr val="FFFF00"/>
                </a:solidFill>
              </a:rPr>
              <a:t> </a:t>
            </a:r>
            <a:r>
              <a:rPr lang="el-GR" sz="2000" dirty="0">
                <a:solidFill>
                  <a:schemeClr val="bg1"/>
                </a:solidFill>
              </a:rPr>
              <a:t>(πτώση του σακχάρου στο αίμα).</a:t>
            </a:r>
          </a:p>
        </p:txBody>
      </p:sp>
    </p:spTree>
    <p:extLst>
      <p:ext uri="{BB962C8B-B14F-4D97-AF65-F5344CB8AC3E}">
        <p14:creationId xmlns:p14="http://schemas.microsoft.com/office/powerpoint/2010/main" val="1169170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260648"/>
            <a:ext cx="8712968" cy="6247864"/>
          </a:xfrm>
          <a:prstGeom prst="rect">
            <a:avLst/>
          </a:prstGeom>
          <a:solidFill>
            <a:schemeClr val="bg2">
              <a:lumMod val="10000"/>
            </a:schemeClr>
          </a:solidFill>
        </p:spPr>
        <p:txBody>
          <a:bodyPr wrap="square">
            <a:spAutoFit/>
          </a:bodyPr>
          <a:lstStyle/>
          <a:p>
            <a:r>
              <a:rPr lang="el-GR" sz="2000" dirty="0">
                <a:solidFill>
                  <a:schemeClr val="bg1"/>
                </a:solidFill>
              </a:rPr>
              <a:t>Μία ομάδα κληρονομικών νοσημάτων με την κοινή ονομασία σακχαρώδης διαβήτης είναι αποτέλεσμα της δυσλειτουργίας του παγκρέατος. Τα επίπεδα της γλυκόζης στο αίμα αυξάνονται και ο οργανισμός δεν έχει την ικανότητα για </a:t>
            </a:r>
            <a:r>
              <a:rPr lang="el-GR" sz="2000" dirty="0" err="1">
                <a:solidFill>
                  <a:schemeClr val="bg1"/>
                </a:solidFill>
              </a:rPr>
              <a:t>επαναρρόφηση</a:t>
            </a:r>
            <a:r>
              <a:rPr lang="el-GR" sz="2000" dirty="0">
                <a:solidFill>
                  <a:schemeClr val="bg1"/>
                </a:solidFill>
              </a:rPr>
              <a:t> νερού. Ο διαβητικός έχει συχνοουρία και αισθάνεται δίψα και πείνα.</a:t>
            </a:r>
          </a:p>
          <a:p>
            <a:endParaRPr lang="el-GR" sz="2000" dirty="0" smtClean="0">
              <a:solidFill>
                <a:schemeClr val="bg1"/>
              </a:solidFill>
            </a:endParaRPr>
          </a:p>
          <a:p>
            <a:r>
              <a:rPr lang="el-GR" sz="2000" dirty="0" smtClean="0">
                <a:solidFill>
                  <a:schemeClr val="bg1"/>
                </a:solidFill>
              </a:rPr>
              <a:t>Οι </a:t>
            </a:r>
            <a:r>
              <a:rPr lang="el-GR" sz="2000" dirty="0">
                <a:solidFill>
                  <a:schemeClr val="bg1"/>
                </a:solidFill>
              </a:rPr>
              <a:t>σημαντικότεροι τύποι σακχαρώδους διαβήτη είναι δύο: </a:t>
            </a:r>
            <a:r>
              <a:rPr lang="el-GR" sz="2000" dirty="0" smtClean="0">
                <a:solidFill>
                  <a:schemeClr val="bg1"/>
                </a:solidFill>
              </a:rPr>
              <a:t>Ο </a:t>
            </a:r>
            <a:r>
              <a:rPr lang="el-GR" sz="2000" dirty="0">
                <a:solidFill>
                  <a:schemeClr val="bg1"/>
                </a:solidFill>
              </a:rPr>
              <a:t>τύπος I και </a:t>
            </a:r>
            <a:r>
              <a:rPr lang="el-GR" sz="2000" dirty="0" smtClean="0">
                <a:solidFill>
                  <a:schemeClr val="bg1"/>
                </a:solidFill>
              </a:rPr>
              <a:t>II</a:t>
            </a:r>
            <a:r>
              <a:rPr lang="el-GR" sz="2000" dirty="0">
                <a:solidFill>
                  <a:schemeClr val="bg1"/>
                </a:solidFill>
              </a:rPr>
              <a:t>. </a:t>
            </a:r>
            <a:endParaRPr lang="el-GR" sz="2000" dirty="0" smtClean="0">
              <a:solidFill>
                <a:schemeClr val="bg1"/>
              </a:solidFill>
            </a:endParaRPr>
          </a:p>
          <a:p>
            <a:endParaRPr lang="el-GR" sz="2000" b="1" dirty="0" smtClean="0">
              <a:solidFill>
                <a:srgbClr val="FFFF00"/>
              </a:solidFill>
            </a:endParaRPr>
          </a:p>
          <a:p>
            <a:r>
              <a:rPr lang="el-GR" sz="2000" b="1" dirty="0" smtClean="0">
                <a:solidFill>
                  <a:srgbClr val="FFFF00"/>
                </a:solidFill>
              </a:rPr>
              <a:t>Στο </a:t>
            </a:r>
            <a:r>
              <a:rPr lang="el-GR" sz="2000" b="1" dirty="0">
                <a:solidFill>
                  <a:srgbClr val="FFFF00"/>
                </a:solidFill>
              </a:rPr>
              <a:t>διαβήτη τύπου I </a:t>
            </a:r>
            <a:r>
              <a:rPr lang="el-GR" sz="2000" dirty="0">
                <a:solidFill>
                  <a:schemeClr val="bg1"/>
                </a:solidFill>
              </a:rPr>
              <a:t>τα κύτταρα Β του παγκρέατος </a:t>
            </a:r>
            <a:r>
              <a:rPr lang="el-GR" sz="2000" dirty="0">
                <a:solidFill>
                  <a:srgbClr val="FFC000"/>
                </a:solidFill>
              </a:rPr>
              <a:t>δεν παράγουν ινσουλίνη</a:t>
            </a:r>
            <a:r>
              <a:rPr lang="el-GR" sz="2000" dirty="0">
                <a:solidFill>
                  <a:schemeClr val="bg1"/>
                </a:solidFill>
              </a:rPr>
              <a:t>. Ο τύπος αυτός του διαβήτη ονομάζεται και νεανικός διαβήτης, διότι προσβάλλει άτομα κάτω των 20 ετών. Αντιμετωπίζεται με περιοδική χορήγηση ινσουλίνης. Τα άτομα που πάσχουν οφείλουν την ευαισθησία τους σε κάποια γονίδια, τα οποία συνήθως ενεργοποιούνται τυχαία μετά </a:t>
            </a:r>
            <a:r>
              <a:rPr lang="el-GR" sz="2000" dirty="0" smtClean="0">
                <a:solidFill>
                  <a:schemeClr val="bg1"/>
                </a:solidFill>
              </a:rPr>
              <a:t>από κάποια </a:t>
            </a:r>
            <a:r>
              <a:rPr lang="el-GR" sz="2000" dirty="0">
                <a:solidFill>
                  <a:schemeClr val="bg1"/>
                </a:solidFill>
              </a:rPr>
              <a:t>ίωση.</a:t>
            </a:r>
          </a:p>
          <a:p>
            <a:r>
              <a:rPr lang="el-GR" sz="2000" b="1" dirty="0">
                <a:solidFill>
                  <a:srgbClr val="FFFF00"/>
                </a:solidFill>
              </a:rPr>
              <a:t>Ο διαβήτης τύπου II </a:t>
            </a:r>
            <a:r>
              <a:rPr lang="el-GR" sz="2000" dirty="0">
                <a:solidFill>
                  <a:schemeClr val="bg1"/>
                </a:solidFill>
              </a:rPr>
              <a:t>είναι ο πιο συνηθισμένος τύπος διαβήτη και αντιπροσωπεύει το 90% των περιπτώσεων. Εμφανίζεται συνήθως σε άτομα άνω των 40 ετών, στην πλειονότητά τους παχύσαρκα. Έχει ήπια συμπτώματα που συνήθως αντιμετωπίζονται με ειδική δίαιτα και σε ορισμένες περιπτώσεις με αντιδιαβητικά φάρμακα. Στον τύπο αυτό του διαβήτη το πάγκρεας παράγει ινσουλίνη, αλλά αυτή </a:t>
            </a:r>
            <a:r>
              <a:rPr lang="el-GR" sz="2000" dirty="0">
                <a:solidFill>
                  <a:srgbClr val="FFC000"/>
                </a:solidFill>
              </a:rPr>
              <a:t>δεν αναγνωρίζεται από τους υποδοχείς </a:t>
            </a:r>
            <a:r>
              <a:rPr lang="el-GR" sz="2000" dirty="0">
                <a:solidFill>
                  <a:schemeClr val="bg1"/>
                </a:solidFill>
              </a:rPr>
              <a:t>των κυττάρων - στόχων (</a:t>
            </a:r>
            <a:r>
              <a:rPr lang="el-GR" sz="2000" dirty="0" err="1">
                <a:solidFill>
                  <a:schemeClr val="bg1"/>
                </a:solidFill>
              </a:rPr>
              <a:t>ηπατοκύτταρα</a:t>
            </a:r>
            <a:r>
              <a:rPr lang="el-GR" sz="2000" dirty="0">
                <a:solidFill>
                  <a:schemeClr val="bg1"/>
                </a:solidFill>
              </a:rPr>
              <a:t>).</a:t>
            </a:r>
          </a:p>
        </p:txBody>
      </p:sp>
    </p:spTree>
    <p:extLst>
      <p:ext uri="{BB962C8B-B14F-4D97-AF65-F5344CB8AC3E}">
        <p14:creationId xmlns:p14="http://schemas.microsoft.com/office/powerpoint/2010/main" val="26398180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2824" y="1340768"/>
            <a:ext cx="5327288" cy="1200329"/>
          </a:xfrm>
          <a:prstGeom prst="rect">
            <a:avLst/>
          </a:prstGeom>
        </p:spPr>
        <p:txBody>
          <a:bodyPr wrap="square">
            <a:spAutoFit/>
          </a:bodyPr>
          <a:lstStyle/>
          <a:p>
            <a:r>
              <a:rPr lang="el-GR" dirty="0" smtClean="0"/>
              <a:t>Παραγόμενη </a:t>
            </a:r>
            <a:r>
              <a:rPr lang="el-GR" dirty="0"/>
              <a:t>ορμόνη </a:t>
            </a:r>
            <a:r>
              <a:rPr lang="el-GR" b="1" dirty="0" err="1"/>
              <a:t>Θυμοσίνη</a:t>
            </a:r>
            <a:endParaRPr lang="el-GR" dirty="0"/>
          </a:p>
          <a:p>
            <a:r>
              <a:rPr lang="el-GR" dirty="0"/>
              <a:t>Υπεύθυνη για την ωρίμανση του λεμφικού ιστού, αυξάνει την παραγωγή των λεμφοκυττάρων και βοηθάει στην </a:t>
            </a:r>
            <a:r>
              <a:rPr lang="el-GR" dirty="0" smtClean="0"/>
              <a:t>ανοσοποίηση.</a:t>
            </a:r>
          </a:p>
        </p:txBody>
      </p:sp>
      <p:sp>
        <p:nvSpPr>
          <p:cNvPr id="3" name="Ορθογώνιο 2"/>
          <p:cNvSpPr/>
          <p:nvPr/>
        </p:nvSpPr>
        <p:spPr>
          <a:xfrm>
            <a:off x="323528" y="188108"/>
            <a:ext cx="1872208" cy="400110"/>
          </a:xfrm>
          <a:prstGeom prst="rect">
            <a:avLst/>
          </a:prstGeom>
          <a:solidFill>
            <a:schemeClr val="tx2">
              <a:lumMod val="40000"/>
              <a:lumOff val="60000"/>
            </a:schemeClr>
          </a:solidFill>
        </p:spPr>
        <p:txBody>
          <a:bodyPr wrap="square">
            <a:spAutoFit/>
          </a:bodyPr>
          <a:lstStyle/>
          <a:p>
            <a:r>
              <a:rPr lang="el-GR" sz="2000" b="1" dirty="0" smtClean="0">
                <a:solidFill>
                  <a:prstClr val="black"/>
                </a:solidFill>
              </a:rPr>
              <a:t>Θύμος αδένας</a:t>
            </a:r>
            <a:endParaRPr lang="el-GR" sz="2000" b="1" dirty="0">
              <a:solidFill>
                <a:prstClr val="black"/>
              </a:solidFill>
            </a:endParaRPr>
          </a:p>
        </p:txBody>
      </p:sp>
      <p:sp>
        <p:nvSpPr>
          <p:cNvPr id="4" name="Ορθογώνιο 3"/>
          <p:cNvSpPr/>
          <p:nvPr/>
        </p:nvSpPr>
        <p:spPr>
          <a:xfrm>
            <a:off x="305987" y="694437"/>
            <a:ext cx="8424936" cy="646331"/>
          </a:xfrm>
          <a:prstGeom prst="rect">
            <a:avLst/>
          </a:prstGeom>
        </p:spPr>
        <p:txBody>
          <a:bodyPr wrap="square">
            <a:spAutoFit/>
          </a:bodyPr>
          <a:lstStyle/>
          <a:p>
            <a:pPr lvl="0"/>
            <a:r>
              <a:rPr lang="el-GR" dirty="0">
                <a:solidFill>
                  <a:prstClr val="black"/>
                </a:solidFill>
              </a:rPr>
              <a:t>Ο αδένας αυτός δηλαδή έχει έναν πολύ σημαντικό ρόλο στον ανοσοποιητικό μηχανισμό του </a:t>
            </a:r>
            <a:r>
              <a:rPr lang="el-GR" dirty="0" smtClean="0">
                <a:solidFill>
                  <a:prstClr val="black"/>
                </a:solidFill>
              </a:rPr>
              <a:t>ανθρώπου.</a:t>
            </a:r>
            <a:endParaRPr lang="el-GR" dirty="0">
              <a:solidFill>
                <a:prstClr val="black"/>
              </a:solidFill>
            </a:endParaRPr>
          </a:p>
        </p:txBody>
      </p:sp>
      <p:pic>
        <p:nvPicPr>
          <p:cNvPr id="5" name="Picture 3" descr="rav32223_46_02"/>
          <p:cNvPicPr>
            <a:picLocks noChangeAspect="1" noChangeArrowheads="1"/>
          </p:cNvPicPr>
          <p:nvPr/>
        </p:nvPicPr>
        <p:blipFill rotWithShape="1">
          <a:blip r:embed="rId2">
            <a:extLst>
              <a:ext uri="{28A0092B-C50C-407E-A947-70E740481C1C}">
                <a14:useLocalDpi xmlns:a14="http://schemas.microsoft.com/office/drawing/2010/main" val="0"/>
              </a:ext>
            </a:extLst>
          </a:blip>
          <a:srcRect t="22828" r="27816" b="55596"/>
          <a:stretch/>
        </p:blipFill>
        <p:spPr bwMode="auto">
          <a:xfrm>
            <a:off x="5436096" y="1238072"/>
            <a:ext cx="3231487" cy="1405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Ορθογώνιο 5"/>
          <p:cNvSpPr/>
          <p:nvPr/>
        </p:nvSpPr>
        <p:spPr>
          <a:xfrm>
            <a:off x="287410" y="3501008"/>
            <a:ext cx="4755442" cy="3139321"/>
          </a:xfrm>
          <a:prstGeom prst="rect">
            <a:avLst/>
          </a:prstGeom>
        </p:spPr>
        <p:txBody>
          <a:bodyPr wrap="square">
            <a:spAutoFit/>
          </a:bodyPr>
          <a:lstStyle/>
          <a:p>
            <a:r>
              <a:rPr lang="el-GR" dirty="0" smtClean="0"/>
              <a:t>Ο </a:t>
            </a:r>
            <a:r>
              <a:rPr lang="el-GR" dirty="0"/>
              <a:t>αδένας αυτός βρίσκεται δίπλα στο </a:t>
            </a:r>
            <a:r>
              <a:rPr lang="el-GR" dirty="0" smtClean="0"/>
              <a:t>θάλαμο </a:t>
            </a:r>
            <a:r>
              <a:rPr lang="el-GR" dirty="0"/>
              <a:t>του εγκεφάλου, και ενώ είναι γνωστή </a:t>
            </a:r>
            <a:r>
              <a:rPr lang="el-GR" dirty="0" smtClean="0"/>
              <a:t>η </a:t>
            </a:r>
            <a:r>
              <a:rPr lang="el-GR" dirty="0"/>
              <a:t>ανατομία του, λίγα γνωρίζουμε για την </a:t>
            </a:r>
            <a:r>
              <a:rPr lang="el-GR" dirty="0" smtClean="0"/>
              <a:t>φυσιολογία </a:t>
            </a:r>
            <a:r>
              <a:rPr lang="el-GR" dirty="0"/>
              <a:t>του. </a:t>
            </a:r>
            <a:endParaRPr lang="el-GR" dirty="0" smtClean="0"/>
          </a:p>
          <a:p>
            <a:r>
              <a:rPr lang="el-GR" dirty="0" smtClean="0"/>
              <a:t>Η </a:t>
            </a:r>
            <a:r>
              <a:rPr lang="el-GR" b="1" dirty="0" err="1"/>
              <a:t>μελατονίνη</a:t>
            </a:r>
            <a:r>
              <a:rPr lang="el-GR" b="1" dirty="0"/>
              <a:t> </a:t>
            </a:r>
            <a:r>
              <a:rPr lang="el-GR" dirty="0"/>
              <a:t>είναι μία </a:t>
            </a:r>
            <a:r>
              <a:rPr lang="el-GR" dirty="0" smtClean="0"/>
              <a:t>ορμόνη που </a:t>
            </a:r>
            <a:r>
              <a:rPr lang="el-GR" dirty="0"/>
              <a:t>εκκρίνεται από την επίφυση και που </a:t>
            </a:r>
            <a:r>
              <a:rPr lang="el-GR" dirty="0" smtClean="0"/>
              <a:t>πιθανόν </a:t>
            </a:r>
            <a:r>
              <a:rPr lang="el-GR" dirty="0"/>
              <a:t>να αναστέλλει την έκκριση των</a:t>
            </a:r>
          </a:p>
          <a:p>
            <a:r>
              <a:rPr lang="el-GR" dirty="0"/>
              <a:t>ορμονών που ρυθμίζουν τις </a:t>
            </a:r>
            <a:r>
              <a:rPr lang="el-GR" dirty="0" smtClean="0"/>
              <a:t>αναπαραγωγικές διαδικασίες</a:t>
            </a:r>
            <a:r>
              <a:rPr lang="el-GR" dirty="0"/>
              <a:t>. Η </a:t>
            </a:r>
            <a:r>
              <a:rPr lang="el-GR" dirty="0" err="1"/>
              <a:t>μελατονίνη</a:t>
            </a:r>
            <a:r>
              <a:rPr lang="el-GR" dirty="0"/>
              <a:t> παράγεται </a:t>
            </a:r>
            <a:r>
              <a:rPr lang="el-GR" dirty="0" smtClean="0"/>
              <a:t>στο σκοτάδι</a:t>
            </a:r>
            <a:r>
              <a:rPr lang="el-GR" dirty="0"/>
              <a:t>, ενώ κατά τη διάρκεια της </a:t>
            </a:r>
            <a:r>
              <a:rPr lang="el-GR" dirty="0" smtClean="0"/>
              <a:t>ημέρας μειώνεται </a:t>
            </a:r>
            <a:r>
              <a:rPr lang="el-GR" dirty="0"/>
              <a:t>η παραγωγή της.</a:t>
            </a:r>
          </a:p>
        </p:txBody>
      </p:sp>
      <p:sp>
        <p:nvSpPr>
          <p:cNvPr id="7" name="Ορθογώνιο 6"/>
          <p:cNvSpPr/>
          <p:nvPr/>
        </p:nvSpPr>
        <p:spPr>
          <a:xfrm>
            <a:off x="324315" y="2956417"/>
            <a:ext cx="1132041"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Επίφυση</a:t>
            </a:r>
          </a:p>
        </p:txBody>
      </p:sp>
      <p:pic>
        <p:nvPicPr>
          <p:cNvPr id="1026" name="Picture 2" descr="http://1.bp.blogspot.com/-iglTqJlxgeI/UIub-d6WJ-I/AAAAAAAACHI/0W4rkfekWq0/s1600/%CE%B5%CF%80%CE%B9%CF%86%CF%85%CF%83%CE%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970" y="3156472"/>
            <a:ext cx="3945738" cy="327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8280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tsagkatakis.com/photos/32/thumb/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10" y="1556792"/>
            <a:ext cx="3981450" cy="443865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579505" y="1244070"/>
            <a:ext cx="4384983" cy="4524315"/>
          </a:xfrm>
          <a:prstGeom prst="rect">
            <a:avLst/>
          </a:prstGeom>
        </p:spPr>
        <p:txBody>
          <a:bodyPr wrap="square">
            <a:spAutoFit/>
          </a:bodyPr>
          <a:lstStyle/>
          <a:p>
            <a:r>
              <a:rPr lang="el-GR" b="1" dirty="0"/>
              <a:t>ΟΡΜΟΝΕΣ ΤΩΝ ΩΟΘΗΚΩΝ</a:t>
            </a:r>
          </a:p>
          <a:p>
            <a:r>
              <a:rPr lang="el-GR" b="1" dirty="0"/>
              <a:t>Οιστρογόνα</a:t>
            </a:r>
            <a:r>
              <a:rPr lang="el-GR" dirty="0"/>
              <a:t/>
            </a:r>
            <a:br>
              <a:rPr lang="el-GR" dirty="0"/>
            </a:br>
            <a:r>
              <a:rPr lang="el-GR" dirty="0"/>
              <a:t>Επιδρούν στο ενδομήτριο, προωθούν την ανάπτυξη των πρωτογενών και δευτερογενών φυλετικών </a:t>
            </a:r>
            <a:r>
              <a:rPr lang="el-GR" dirty="0" smtClean="0"/>
              <a:t>χαρακτηριστικών.</a:t>
            </a:r>
            <a:endParaRPr lang="el-GR" dirty="0"/>
          </a:p>
          <a:p>
            <a:r>
              <a:rPr lang="el-GR" b="1" dirty="0"/>
              <a:t>Προγεστερόνη</a:t>
            </a:r>
            <a:r>
              <a:rPr lang="el-GR" dirty="0"/>
              <a:t/>
            </a:r>
            <a:br>
              <a:rPr lang="el-GR" dirty="0"/>
            </a:br>
            <a:r>
              <a:rPr lang="el-GR" dirty="0"/>
              <a:t>Επηρεάζει το ενδομήτριο, έχει σχέση με τη διατήρηση της εγκυμοσύνης και με την έκκριση από τους μαστούς.</a:t>
            </a:r>
          </a:p>
          <a:p>
            <a:endParaRPr lang="el-GR" b="1" dirty="0" smtClean="0"/>
          </a:p>
          <a:p>
            <a:r>
              <a:rPr lang="el-GR" b="1" dirty="0" smtClean="0"/>
              <a:t>ΟΡΜΟΝΕΣ </a:t>
            </a:r>
            <a:r>
              <a:rPr lang="el-GR" b="1" dirty="0"/>
              <a:t>ΤΟΥ ΟΡΧΕΟΣ</a:t>
            </a:r>
          </a:p>
          <a:p>
            <a:r>
              <a:rPr lang="el-GR" b="1" dirty="0"/>
              <a:t>Τεστοστερόνη</a:t>
            </a:r>
            <a:r>
              <a:rPr lang="el-GR" dirty="0"/>
              <a:t/>
            </a:r>
            <a:br>
              <a:rPr lang="el-GR" dirty="0"/>
            </a:br>
            <a:r>
              <a:rPr lang="el-GR" dirty="0"/>
              <a:t>Βοηθάει στην ανάπτυξη των πρωτογενών και δευτερογενών χαρακτηριστικών του ανδρός, την παραγωγή και ωρίμανση των σπερματοζωαρίων.</a:t>
            </a:r>
          </a:p>
        </p:txBody>
      </p:sp>
      <p:sp>
        <p:nvSpPr>
          <p:cNvPr id="4" name="Ορθογώνιο 3"/>
          <p:cNvSpPr/>
          <p:nvPr/>
        </p:nvSpPr>
        <p:spPr>
          <a:xfrm>
            <a:off x="444929" y="736113"/>
            <a:ext cx="7920880" cy="369332"/>
          </a:xfrm>
          <a:prstGeom prst="rect">
            <a:avLst/>
          </a:prstGeom>
        </p:spPr>
        <p:txBody>
          <a:bodyPr wrap="square">
            <a:spAutoFit/>
          </a:bodyPr>
          <a:lstStyle/>
          <a:p>
            <a:r>
              <a:rPr lang="el-GR" dirty="0" smtClean="0"/>
              <a:t>Οι </a:t>
            </a:r>
            <a:r>
              <a:rPr lang="el-GR" b="1" dirty="0"/>
              <a:t>όρχεις </a:t>
            </a:r>
            <a:r>
              <a:rPr lang="el-GR" dirty="0"/>
              <a:t>και οι </a:t>
            </a:r>
            <a:r>
              <a:rPr lang="el-GR" b="1" dirty="0"/>
              <a:t>ωοθήκες, </a:t>
            </a:r>
            <a:r>
              <a:rPr lang="el-GR" dirty="0"/>
              <a:t>που είναι </a:t>
            </a:r>
            <a:r>
              <a:rPr lang="el-GR" dirty="0" smtClean="0"/>
              <a:t>μεικτοί αδένες.</a:t>
            </a:r>
            <a:endParaRPr lang="el-GR" dirty="0"/>
          </a:p>
        </p:txBody>
      </p:sp>
      <p:sp>
        <p:nvSpPr>
          <p:cNvPr id="3" name="Ορθογώνιο 2"/>
          <p:cNvSpPr/>
          <p:nvPr/>
        </p:nvSpPr>
        <p:spPr>
          <a:xfrm>
            <a:off x="455719" y="116632"/>
            <a:ext cx="2265236" cy="400110"/>
          </a:xfrm>
          <a:prstGeom prst="rect">
            <a:avLst/>
          </a:prstGeom>
          <a:solidFill>
            <a:schemeClr val="tx2">
              <a:lumMod val="40000"/>
              <a:lumOff val="60000"/>
            </a:schemeClr>
          </a:solidFill>
        </p:spPr>
        <p:txBody>
          <a:bodyPr wrap="square">
            <a:spAutoFit/>
          </a:bodyPr>
          <a:lstStyle/>
          <a:p>
            <a:r>
              <a:rPr lang="el-GR" sz="2000" b="1" dirty="0">
                <a:solidFill>
                  <a:prstClr val="black"/>
                </a:solidFill>
              </a:rPr>
              <a:t>όρχεις και ωοθήκες</a:t>
            </a:r>
          </a:p>
        </p:txBody>
      </p:sp>
    </p:spTree>
    <p:extLst>
      <p:ext uri="{BB962C8B-B14F-4D97-AF65-F5344CB8AC3E}">
        <p14:creationId xmlns:p14="http://schemas.microsoft.com/office/powerpoint/2010/main" val="2583531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323528" y="2489637"/>
            <a:ext cx="8640960" cy="1815882"/>
          </a:xfrm>
          <a:prstGeom prst="rect">
            <a:avLst/>
          </a:prstGeom>
        </p:spPr>
        <p:txBody>
          <a:bodyPr wrap="square">
            <a:spAutoFit/>
          </a:bodyPr>
          <a:lstStyle/>
          <a:p>
            <a:r>
              <a:rPr lang="el-GR" sz="2800" b="1" dirty="0"/>
              <a:t>Διαταραχές στη λειτουργία των ενδοκρινών αδένων</a:t>
            </a:r>
          </a:p>
          <a:p>
            <a:endParaRPr lang="el-GR" sz="2800" dirty="0" smtClean="0"/>
          </a:p>
          <a:p>
            <a:r>
              <a:rPr lang="el-GR" sz="2800" dirty="0" smtClean="0"/>
              <a:t>Οι </a:t>
            </a:r>
            <a:r>
              <a:rPr lang="el-GR" sz="2800" dirty="0"/>
              <a:t>διαταραχές αυτές σχετίζονται με την </a:t>
            </a:r>
            <a:r>
              <a:rPr lang="el-GR" sz="2800" dirty="0" err="1"/>
              <a:t>υπερλειτουργία</a:t>
            </a:r>
            <a:r>
              <a:rPr lang="el-GR" sz="2800" dirty="0"/>
              <a:t> ή την </a:t>
            </a:r>
            <a:r>
              <a:rPr lang="el-GR" sz="2800" dirty="0" smtClean="0"/>
              <a:t>υπολειτουργία των </a:t>
            </a:r>
            <a:r>
              <a:rPr lang="el-GR" sz="2800" dirty="0"/>
              <a:t>ενδοκρινών αδένων.</a:t>
            </a:r>
          </a:p>
        </p:txBody>
      </p:sp>
    </p:spTree>
    <p:extLst>
      <p:ext uri="{BB962C8B-B14F-4D97-AF65-F5344CB8AC3E}">
        <p14:creationId xmlns:p14="http://schemas.microsoft.com/office/powerpoint/2010/main" val="3327700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0724" y="188640"/>
            <a:ext cx="8496944" cy="1200329"/>
          </a:xfrm>
          <a:prstGeom prst="rect">
            <a:avLst/>
          </a:prstGeom>
        </p:spPr>
        <p:txBody>
          <a:bodyPr wrap="square">
            <a:spAutoFit/>
          </a:bodyPr>
          <a:lstStyle/>
          <a:p>
            <a:r>
              <a:rPr lang="el-GR" b="1" dirty="0"/>
              <a:t>Πίνακας ενδοκρινών αδένων </a:t>
            </a:r>
            <a:r>
              <a:rPr lang="el-GR" dirty="0" smtClean="0"/>
              <a:t/>
            </a:r>
            <a:br>
              <a:rPr lang="el-GR" dirty="0" smtClean="0"/>
            </a:br>
            <a:r>
              <a:rPr lang="el-GR" dirty="0"/>
              <a:t>Περιλαμβάνει κατάλογο των αδένων, των ορμονών που παράγονται από αυτούς και των ασθενειών και καταστάσεων της υγείας που σχετίζεται με έλλειψη ισορροπίας στη ρύθμιση τους. </a:t>
            </a:r>
          </a:p>
        </p:txBody>
      </p:sp>
      <p:graphicFrame>
        <p:nvGraphicFramePr>
          <p:cNvPr id="3" name="Πίνακας 2"/>
          <p:cNvGraphicFramePr>
            <a:graphicFrameLocks noGrp="1"/>
          </p:cNvGraphicFramePr>
          <p:nvPr>
            <p:extLst>
              <p:ext uri="{D42A27DB-BD31-4B8C-83A1-F6EECF244321}">
                <p14:modId xmlns:p14="http://schemas.microsoft.com/office/powerpoint/2010/main" val="4140068999"/>
              </p:ext>
            </p:extLst>
          </p:nvPr>
        </p:nvGraphicFramePr>
        <p:xfrm>
          <a:off x="239839" y="1388969"/>
          <a:ext cx="8652640" cy="4628137"/>
        </p:xfrm>
        <a:graphic>
          <a:graphicData uri="http://schemas.openxmlformats.org/drawingml/2006/table">
            <a:tbl>
              <a:tblPr/>
              <a:tblGrid>
                <a:gridCol w="1730528"/>
                <a:gridCol w="1730528"/>
                <a:gridCol w="1730528"/>
                <a:gridCol w="1730528"/>
                <a:gridCol w="1730528"/>
              </a:tblGrid>
              <a:tr h="823327">
                <a:tc>
                  <a:txBody>
                    <a:bodyPr/>
                    <a:lstStyle/>
                    <a:p>
                      <a:pPr fontAlgn="t"/>
                      <a:r>
                        <a:rPr lang="el-GR" sz="1400" b="1" dirty="0" smtClean="0">
                          <a:effectLst/>
                        </a:rPr>
                        <a:t>Ενδοκρινής </a:t>
                      </a:r>
                      <a:r>
                        <a:rPr lang="el-GR" sz="1400" b="1" dirty="0">
                          <a:effectLst/>
                        </a:rPr>
                        <a:t>αδένας</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c>
                  <a:txBody>
                    <a:bodyPr/>
                    <a:lstStyle/>
                    <a:p>
                      <a:pPr fontAlgn="t"/>
                      <a:r>
                        <a:rPr lang="el-GR" sz="1400" b="1" dirty="0" smtClean="0">
                          <a:effectLst/>
                        </a:rPr>
                        <a:t>Θέση/Περιγραφή</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c>
                  <a:txBody>
                    <a:bodyPr/>
                    <a:lstStyle/>
                    <a:p>
                      <a:pPr fontAlgn="t"/>
                      <a:r>
                        <a:rPr lang="el-GR" sz="1400" b="1" dirty="0" smtClean="0">
                          <a:effectLst/>
                        </a:rPr>
                        <a:t>Παραγόμενες </a:t>
                      </a:r>
                      <a:r>
                        <a:rPr lang="el-GR" sz="1400" b="1" dirty="0">
                          <a:effectLst/>
                        </a:rPr>
                        <a:t>ορμόνες</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c>
                  <a:txBody>
                    <a:bodyPr/>
                    <a:lstStyle/>
                    <a:p>
                      <a:pPr fontAlgn="t"/>
                      <a:r>
                        <a:rPr lang="el-GR" sz="1400" b="1" dirty="0" smtClean="0">
                          <a:effectLst/>
                        </a:rPr>
                        <a:t>Δράσεις </a:t>
                      </a:r>
                      <a:r>
                        <a:rPr lang="el-GR" sz="1400" b="1" dirty="0">
                          <a:effectLst/>
                        </a:rPr>
                        <a:t>αδένα/ορμονών</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c>
                  <a:txBody>
                    <a:bodyPr/>
                    <a:lstStyle/>
                    <a:p>
                      <a:pPr fontAlgn="t"/>
                      <a:r>
                        <a:rPr lang="el-GR" sz="1200" b="1" dirty="0" smtClean="0">
                          <a:effectLst/>
                        </a:rPr>
                        <a:t>Παραδείγματα </a:t>
                      </a:r>
                      <a:r>
                        <a:rPr lang="el-GR" sz="1200" b="1" dirty="0">
                          <a:effectLst/>
                        </a:rPr>
                        <a:t>καταστάσεων που συνδέονται με ελαττωματική λειτουργία</a:t>
                      </a:r>
                      <a:endParaRPr lang="el-GR" sz="12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chemeClr val="accent1">
                        <a:lumMod val="40000"/>
                        <a:lumOff val="60000"/>
                      </a:schemeClr>
                    </a:solidFill>
                  </a:tcPr>
                </a:tc>
              </a:tr>
              <a:tr h="2224816">
                <a:tc>
                  <a:txBody>
                    <a:bodyPr/>
                    <a:lstStyle/>
                    <a:p>
                      <a:pPr fontAlgn="t"/>
                      <a:r>
                        <a:rPr lang="el-GR" sz="1400" b="1" dirty="0" smtClean="0">
                          <a:effectLst/>
                        </a:rPr>
                        <a:t>Υποθάλαμος</a:t>
                      </a:r>
                      <a:endParaRPr lang="el-GR" sz="1100" b="1"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Κάτω </a:t>
                      </a:r>
                      <a:r>
                        <a:rPr lang="el-GR" sz="1400" dirty="0">
                          <a:effectLst/>
                        </a:rPr>
                        <a:t>μέσο του εγκεφάλου</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200" dirty="0" smtClean="0">
                          <a:effectLst/>
                        </a:rPr>
                        <a:t>GHRH </a:t>
                      </a:r>
                      <a:r>
                        <a:rPr lang="el-GR" sz="1200" dirty="0">
                          <a:effectLst/>
                        </a:rPr>
                        <a:t>– </a:t>
                      </a:r>
                      <a:r>
                        <a:rPr lang="el-GR" sz="1200" dirty="0" err="1">
                          <a:effectLst/>
                        </a:rPr>
                        <a:t>Σωματοεκλυτίνη</a:t>
                      </a:r>
                      <a:r>
                        <a:rPr lang="el-GR" sz="1200" dirty="0">
                          <a:effectLst/>
                        </a:rPr>
                        <a:t>, </a:t>
                      </a:r>
                      <a:r>
                        <a:rPr lang="el-GR" sz="1200" dirty="0" err="1">
                          <a:effectLst/>
                        </a:rPr>
                        <a:t>Εκλυτική</a:t>
                      </a:r>
                      <a:r>
                        <a:rPr lang="el-GR" sz="1200" dirty="0">
                          <a:effectLst/>
                        </a:rPr>
                        <a:t> Ορμόνη της αυξητικής ορμόνης.</a:t>
                      </a:r>
                      <a:br>
                        <a:rPr lang="el-GR" sz="1200" dirty="0">
                          <a:effectLst/>
                        </a:rPr>
                      </a:br>
                      <a:r>
                        <a:rPr lang="el-GR" sz="1200" dirty="0">
                          <a:effectLst/>
                        </a:rPr>
                        <a:t>TRH - </a:t>
                      </a:r>
                      <a:r>
                        <a:rPr lang="el-GR" sz="1200" dirty="0" err="1">
                          <a:effectLst/>
                        </a:rPr>
                        <a:t>Εκλυτική</a:t>
                      </a:r>
                      <a:r>
                        <a:rPr lang="el-GR" sz="1200" dirty="0">
                          <a:effectLst/>
                        </a:rPr>
                        <a:t> Ορμόνη της </a:t>
                      </a:r>
                      <a:r>
                        <a:rPr lang="el-GR" sz="1200" dirty="0" err="1">
                          <a:effectLst/>
                        </a:rPr>
                        <a:t>θυρεοτροπίνης</a:t>
                      </a:r>
                      <a:r>
                        <a:rPr lang="el-GR" sz="1200" dirty="0">
                          <a:effectLst/>
                        </a:rPr>
                        <a:t/>
                      </a:r>
                      <a:br>
                        <a:rPr lang="el-GR" sz="1200" dirty="0">
                          <a:effectLst/>
                        </a:rPr>
                      </a:br>
                      <a:r>
                        <a:rPr lang="el-GR" sz="1200" dirty="0">
                          <a:effectLst/>
                        </a:rPr>
                        <a:t>CRH - </a:t>
                      </a:r>
                      <a:r>
                        <a:rPr lang="el-GR" sz="1200" dirty="0" err="1">
                          <a:effectLst/>
                        </a:rPr>
                        <a:t>Εκλυτική</a:t>
                      </a:r>
                      <a:r>
                        <a:rPr lang="el-GR" sz="1200" dirty="0">
                          <a:effectLst/>
                        </a:rPr>
                        <a:t> Ορμόνη της </a:t>
                      </a:r>
                      <a:r>
                        <a:rPr lang="el-GR" sz="1200" dirty="0" err="1">
                          <a:effectLst/>
                        </a:rPr>
                        <a:t>κορτικοτροπίνης</a:t>
                      </a:r>
                      <a:r>
                        <a:rPr lang="el-GR" sz="1200" dirty="0">
                          <a:effectLst/>
                        </a:rPr>
                        <a:t/>
                      </a:r>
                      <a:br>
                        <a:rPr lang="el-GR" sz="1200" dirty="0">
                          <a:effectLst/>
                        </a:rPr>
                      </a:br>
                      <a:r>
                        <a:rPr lang="el-GR" sz="1200" dirty="0" err="1">
                          <a:effectLst/>
                        </a:rPr>
                        <a:t>GnRH</a:t>
                      </a:r>
                      <a:r>
                        <a:rPr lang="el-GR" sz="1200" dirty="0">
                          <a:effectLst/>
                        </a:rPr>
                        <a:t> - </a:t>
                      </a:r>
                      <a:r>
                        <a:rPr lang="el-GR" sz="1200" dirty="0" err="1">
                          <a:effectLst/>
                        </a:rPr>
                        <a:t>Εκλυτική</a:t>
                      </a:r>
                      <a:r>
                        <a:rPr lang="el-GR" sz="1200" dirty="0">
                          <a:effectLst/>
                        </a:rPr>
                        <a:t> Ορμόνη της </a:t>
                      </a:r>
                      <a:r>
                        <a:rPr lang="el-GR" sz="1200" dirty="0" err="1">
                          <a:effectLst/>
                        </a:rPr>
                        <a:t>γοναδοτροπίνης</a:t>
                      </a:r>
                      <a:r>
                        <a:rPr lang="el-GR" sz="1200" dirty="0">
                          <a:effectLst/>
                        </a:rPr>
                        <a:t>. </a:t>
                      </a:r>
                      <a:br>
                        <a:rPr lang="el-GR" sz="1200" dirty="0">
                          <a:effectLst/>
                        </a:rPr>
                      </a:br>
                      <a:r>
                        <a:rPr lang="el-GR" sz="1200" dirty="0">
                          <a:effectLst/>
                        </a:rPr>
                        <a:t>PIF – Ανασταλτικός παράγοντας της </a:t>
                      </a:r>
                      <a:r>
                        <a:rPr lang="el-GR" sz="1200" dirty="0" err="1">
                          <a:effectLst/>
                        </a:rPr>
                        <a:t>προλακτίνης</a:t>
                      </a:r>
                      <a:r>
                        <a:rPr lang="el-GR" sz="1200" dirty="0">
                          <a:effectLst/>
                        </a:rPr>
                        <a:t>, </a:t>
                      </a:r>
                      <a:r>
                        <a:rPr lang="el-GR" sz="1200" dirty="0" err="1">
                          <a:effectLst/>
                        </a:rPr>
                        <a:t>ντοπαμίνη</a:t>
                      </a:r>
                      <a:endParaRPr lang="el-GR" sz="12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Επικοινωνεί </a:t>
                      </a:r>
                      <a:r>
                        <a:rPr lang="el-GR" sz="1400" dirty="0">
                          <a:effectLst/>
                        </a:rPr>
                        <a:t>με το νευρικό και το ενδοκρινικό σύστημα, ενεργοποιεί ( GHRH, TRH, CRH, </a:t>
                      </a:r>
                      <a:r>
                        <a:rPr lang="el-GR" sz="1400" dirty="0" err="1">
                          <a:effectLst/>
                        </a:rPr>
                        <a:t>GnRH</a:t>
                      </a:r>
                      <a:r>
                        <a:rPr lang="el-GR" sz="1400" dirty="0">
                          <a:effectLst/>
                        </a:rPr>
                        <a:t>) ή αναστέλλει ( PIF) την παραγωγή ορμονών από την υπόφυση</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Πρώιμη </a:t>
                      </a:r>
                      <a:r>
                        <a:rPr lang="el-GR" sz="1400" dirty="0">
                          <a:effectLst/>
                        </a:rPr>
                        <a:t>ήβη (πρώιμη παραγωγή </a:t>
                      </a:r>
                      <a:r>
                        <a:rPr lang="el-GR" sz="1400" dirty="0" err="1">
                          <a:effectLst/>
                        </a:rPr>
                        <a:t>GnRH</a:t>
                      </a:r>
                      <a:r>
                        <a:rPr lang="el-GR" sz="1400" dirty="0">
                          <a:effectLst/>
                        </a:rPr>
                        <a:t>), </a:t>
                      </a:r>
                      <a:br>
                        <a:rPr lang="el-GR" sz="1400" dirty="0">
                          <a:effectLst/>
                        </a:rPr>
                      </a:br>
                      <a:r>
                        <a:rPr lang="el-GR" sz="1400" dirty="0">
                          <a:effectLst/>
                        </a:rPr>
                        <a:t>Σύνδρομο </a:t>
                      </a:r>
                      <a:r>
                        <a:rPr lang="el-GR" sz="1400" dirty="0" err="1">
                          <a:effectLst/>
                        </a:rPr>
                        <a:t>Kallman</a:t>
                      </a:r>
                      <a:r>
                        <a:rPr lang="el-GR" sz="1400" dirty="0">
                          <a:effectLst/>
                        </a:rPr>
                        <a:t> (ανεπαρκής παραγωγή </a:t>
                      </a:r>
                      <a:r>
                        <a:rPr lang="el-GR" sz="1400" dirty="0" err="1">
                          <a:effectLst/>
                        </a:rPr>
                        <a:t>GnRH</a:t>
                      </a:r>
                      <a:r>
                        <a:rPr lang="el-GR" sz="1400" dirty="0">
                          <a:effectLst/>
                        </a:rPr>
                        <a:t>);</a:t>
                      </a:r>
                      <a:br>
                        <a:rPr lang="el-GR" sz="1400" dirty="0">
                          <a:effectLst/>
                        </a:rPr>
                      </a:br>
                      <a:r>
                        <a:rPr lang="el-GR" sz="1400" dirty="0">
                          <a:effectLst/>
                        </a:rPr>
                        <a:t>Ασθένειες του θυρεοειδούς</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375088">
                <a:tc>
                  <a:txBody>
                    <a:bodyPr/>
                    <a:lstStyle/>
                    <a:p>
                      <a:pPr fontAlgn="t"/>
                      <a:r>
                        <a:rPr lang="el-GR" sz="1200">
                          <a:effectLst/>
                        </a:rPr>
                        <a:t/>
                      </a:r>
                      <a:br>
                        <a:rPr lang="el-GR" sz="1200">
                          <a:effectLst/>
                        </a:rPr>
                      </a:br>
                      <a:r>
                        <a:rPr lang="el-GR" sz="12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
                      </a:r>
                      <a:br>
                        <a:rPr lang="el-GR" sz="1400">
                          <a:effectLst/>
                        </a:rPr>
                      </a:br>
                      <a:r>
                        <a:rPr lang="el-GR" sz="14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Οξυτοκίνη</a:t>
                      </a:r>
                      <a:endParaRPr lang="el-GR" sz="1400" dirty="0">
                        <a:effectLst/>
                      </a:endParaRP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Συστολή </a:t>
                      </a:r>
                      <a:r>
                        <a:rPr lang="el-GR" sz="1400" dirty="0">
                          <a:effectLst/>
                        </a:rPr>
                        <a:t>μήτρας κατά την γέννα</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
                      </a:r>
                      <a:br>
                        <a:rPr lang="el-GR" sz="1400">
                          <a:effectLst/>
                        </a:rPr>
                      </a:br>
                      <a:r>
                        <a:rPr lang="el-GR" sz="14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823327">
                <a:tc>
                  <a:txBody>
                    <a:bodyPr/>
                    <a:lstStyle/>
                    <a:p>
                      <a:pPr fontAlgn="t"/>
                      <a:r>
                        <a:rPr lang="el-GR" sz="1200">
                          <a:effectLst/>
                        </a:rPr>
                        <a:t/>
                      </a:r>
                      <a:br>
                        <a:rPr lang="el-GR" sz="1200">
                          <a:effectLst/>
                        </a:rPr>
                      </a:br>
                      <a:r>
                        <a:rPr lang="el-GR" sz="12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
                      </a:r>
                      <a:br>
                        <a:rPr lang="el-GR" sz="1400">
                          <a:effectLst/>
                        </a:rPr>
                      </a:br>
                      <a:r>
                        <a:rPr lang="el-GR" sz="1400">
                          <a:effectLst/>
                        </a:rPr>
                        <a:t> </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AVP </a:t>
                      </a:r>
                      <a:r>
                        <a:rPr lang="el-GR" sz="1400" dirty="0">
                          <a:effectLst/>
                        </a:rPr>
                        <a:t>- </a:t>
                      </a:r>
                      <a:r>
                        <a:rPr lang="el-GR" sz="1400" dirty="0" err="1">
                          <a:effectLst/>
                        </a:rPr>
                        <a:t>Βασοπρεσσίνη</a:t>
                      </a:r>
                      <a:r>
                        <a:rPr lang="el-GR" sz="1400" dirty="0">
                          <a:effectLst/>
                        </a:rPr>
                        <a:t> </a:t>
                      </a:r>
                      <a:r>
                        <a:rPr lang="el-GR" sz="1400" dirty="0" err="1">
                          <a:effectLst/>
                        </a:rPr>
                        <a:t>αργινίνης</a:t>
                      </a:r>
                      <a:r>
                        <a:rPr lang="el-GR" sz="1400" dirty="0">
                          <a:effectLst/>
                        </a:rPr>
                        <a:t>, που καλείται επίσης </a:t>
                      </a:r>
                      <a:r>
                        <a:rPr lang="el-GR" sz="1400" dirty="0" err="1">
                          <a:effectLst/>
                        </a:rPr>
                        <a:t>αντιδιουρητική</a:t>
                      </a:r>
                      <a:r>
                        <a:rPr lang="el-GR" sz="1400" dirty="0">
                          <a:effectLst/>
                        </a:rPr>
                        <a:t> ορμόνη ( ADH)</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Ισορροπία </a:t>
                      </a:r>
                      <a:r>
                        <a:rPr lang="el-GR" sz="1400" dirty="0">
                          <a:effectLst/>
                        </a:rPr>
                        <a:t>νερού</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Άποιος</a:t>
                      </a:r>
                      <a:r>
                        <a:rPr lang="el-GR" sz="1400" dirty="0">
                          <a:effectLst/>
                        </a:rPr>
                        <a:t> </a:t>
                      </a:r>
                      <a:r>
                        <a:rPr lang="el-GR" sz="1400" u="none" strike="noStrike" dirty="0" err="1">
                          <a:solidFill>
                            <a:srgbClr val="01009A"/>
                          </a:solidFill>
                          <a:effectLst/>
                          <a:hlinkClick r:id="rId2" tooltip="Διαβήτης"/>
                        </a:rPr>
                        <a:t>διαβήτης</a:t>
                      </a:r>
                      <a:r>
                        <a:rPr lang="el-GR" sz="1400" dirty="0" err="1">
                          <a:effectLst/>
                        </a:rPr>
                        <a:t>(ανεπαρκής</a:t>
                      </a:r>
                      <a:r>
                        <a:rPr lang="el-GR" sz="1400" dirty="0">
                          <a:effectLst/>
                        </a:rPr>
                        <a:t> παραγωγή </a:t>
                      </a:r>
                      <a:r>
                        <a:rPr lang="en-US" sz="1400" dirty="0">
                          <a:effectLst/>
                        </a:rPr>
                        <a:t>AVP)</a:t>
                      </a:r>
                    </a:p>
                  </a:txBody>
                  <a:tcPr marL="19455" marR="19455" marT="19455" marB="19455"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bl>
          </a:graphicData>
        </a:graphic>
      </p:graphicFrame>
    </p:spTree>
    <p:extLst>
      <p:ext uri="{BB962C8B-B14F-4D97-AF65-F5344CB8AC3E}">
        <p14:creationId xmlns:p14="http://schemas.microsoft.com/office/powerpoint/2010/main" val="4175088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605758438"/>
              </p:ext>
            </p:extLst>
          </p:nvPr>
        </p:nvGraphicFramePr>
        <p:xfrm>
          <a:off x="107505" y="116632"/>
          <a:ext cx="8784975" cy="6541362"/>
        </p:xfrm>
        <a:graphic>
          <a:graphicData uri="http://schemas.openxmlformats.org/drawingml/2006/table">
            <a:tbl>
              <a:tblPr/>
              <a:tblGrid>
                <a:gridCol w="1756995"/>
                <a:gridCol w="1756995"/>
                <a:gridCol w="1756995"/>
                <a:gridCol w="1756995"/>
                <a:gridCol w="1756995"/>
              </a:tblGrid>
              <a:tr h="1475642">
                <a:tc>
                  <a:txBody>
                    <a:bodyPr/>
                    <a:lstStyle/>
                    <a:p>
                      <a:pPr fontAlgn="t"/>
                      <a:r>
                        <a:rPr lang="el-GR" sz="1400" b="1" kern="1200" dirty="0">
                          <a:solidFill>
                            <a:schemeClr val="tx1"/>
                          </a:solidFill>
                          <a:effectLst/>
                          <a:latin typeface="+mn-lt"/>
                          <a:ea typeface="+mn-ea"/>
                          <a:cs typeface="+mn-cs"/>
                        </a:rPr>
                        <a:t>Υπόφυση</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a:effectLst/>
                        </a:rPr>
                        <a:t/>
                      </a:r>
                      <a:br>
                        <a:rPr lang="el-GR" sz="1400" dirty="0">
                          <a:effectLst/>
                        </a:rPr>
                      </a:br>
                      <a:r>
                        <a:rPr lang="el-GR" sz="1400" dirty="0">
                          <a:effectLst/>
                        </a:rPr>
                        <a:t>Κάτω από τον υποθάλαμο, πίσω από τον ρινικό κόλπο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err="1">
                          <a:effectLst/>
                        </a:rPr>
                        <a:t>Προλακτίνη</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Παραγωγή γάλακτος</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Υφυποφυσισμός</a:t>
                      </a:r>
                      <a:r>
                        <a:rPr lang="el-GR" sz="1400" dirty="0">
                          <a:effectLst/>
                        </a:rPr>
                        <a:t>, </a:t>
                      </a:r>
                      <a:br>
                        <a:rPr lang="el-GR" sz="1400" dirty="0">
                          <a:effectLst/>
                        </a:rPr>
                      </a:br>
                      <a:r>
                        <a:rPr lang="el-GR" sz="1400" dirty="0">
                          <a:effectLst/>
                        </a:rPr>
                        <a:t>Σύνδρομο κενού </a:t>
                      </a:r>
                      <a:r>
                        <a:rPr lang="el-GR" sz="1400" dirty="0" err="1">
                          <a:effectLst/>
                        </a:rPr>
                        <a:t>εφιππείου</a:t>
                      </a:r>
                      <a:r>
                        <a:rPr lang="el-GR" sz="1400" dirty="0">
                          <a:effectLst/>
                        </a:rPr>
                        <a:t>, Γαλακτόρροια εκτός κύησης, λόγω αυξημένης παραγωγής </a:t>
                      </a:r>
                      <a:r>
                        <a:rPr lang="el-GR" sz="1400" dirty="0" err="1">
                          <a:effectLst/>
                        </a:rPr>
                        <a:t>προλακτίνης</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62580">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
                      </a:r>
                      <a:br>
                        <a:rPr lang="el-GR" sz="1400">
                          <a:effectLst/>
                        </a:rPr>
                      </a:br>
                      <a:r>
                        <a:rPr lang="el-GR" sz="140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GH </a:t>
                      </a:r>
                      <a:r>
                        <a:rPr lang="en-US" sz="1400" dirty="0">
                          <a:effectLst/>
                        </a:rPr>
                        <a:t>– </a:t>
                      </a:r>
                      <a:r>
                        <a:rPr lang="el-GR" sz="1400" u="none" strike="noStrike" dirty="0">
                          <a:solidFill>
                            <a:srgbClr val="01009A"/>
                          </a:solidFill>
                          <a:effectLst/>
                          <a:hlinkClick r:id="rId2" tooltip="Αυξητική ορμόνη"/>
                        </a:rPr>
                        <a:t>Αυξητική ορμόνη</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Αύξηση </a:t>
                      </a:r>
                      <a:r>
                        <a:rPr lang="el-GR" sz="1400" dirty="0">
                          <a:effectLst/>
                        </a:rPr>
                        <a:t>των οστών</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Ακρομεγαλία </a:t>
                      </a:r>
                      <a:r>
                        <a:rPr lang="el-GR" sz="1400" dirty="0">
                          <a:effectLst/>
                        </a:rPr>
                        <a:t>ή γιγαντισμός (υπερβολική GH)</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619968">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ACTH</a:t>
                      </a:r>
                      <a:endParaRPr lang="en-US"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Ενεργοποιεί </a:t>
                      </a:r>
                      <a:r>
                        <a:rPr lang="el-GR" sz="1400" dirty="0">
                          <a:effectLst/>
                        </a:rPr>
                        <a:t>την </a:t>
                      </a:r>
                      <a:r>
                        <a:rPr lang="el-GR" sz="1400" dirty="0" err="1">
                          <a:effectLst/>
                        </a:rPr>
                        <a:t>κορτιζόλη</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Νόσος </a:t>
                      </a:r>
                      <a:r>
                        <a:rPr lang="en-US" sz="1400" dirty="0">
                          <a:effectLst/>
                        </a:rPr>
                        <a:t>Cushing (</a:t>
                      </a:r>
                      <a:r>
                        <a:rPr lang="el-GR" sz="1400" dirty="0">
                          <a:effectLst/>
                        </a:rPr>
                        <a:t>περίσσεια </a:t>
                      </a:r>
                      <a:r>
                        <a:rPr lang="en-US" sz="1400" dirty="0">
                          <a:effectLst/>
                        </a:rPr>
                        <a:t>ACTH)</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62580">
                <a:tc>
                  <a:txBody>
                    <a:bodyPr/>
                    <a:lstStyle/>
                    <a:p>
                      <a:pPr fontAlgn="t"/>
                      <a:r>
                        <a:rPr lang="el-GR" sz="1400">
                          <a:effectLst/>
                        </a:rPr>
                        <a:t/>
                      </a:r>
                      <a:br>
                        <a:rPr lang="el-GR" sz="1400">
                          <a:effectLst/>
                        </a:rPr>
                      </a:br>
                      <a:r>
                        <a:rPr lang="el-GR" sz="140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u="none" strike="noStrike" dirty="0" smtClean="0">
                          <a:solidFill>
                            <a:srgbClr val="01009A"/>
                          </a:solidFill>
                          <a:effectLst/>
                          <a:hlinkClick r:id="rId3" tooltip="TSH"/>
                        </a:rPr>
                        <a:t>TSH</a:t>
                      </a:r>
                      <a:endParaRPr lang="en-US"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Ενεργοποιεί </a:t>
                      </a:r>
                      <a:r>
                        <a:rPr lang="el-GR" sz="1400" dirty="0">
                          <a:effectLst/>
                        </a:rPr>
                        <a:t>την παραγωγή ορμονών του θυρεοειδούς</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Υπερθυρεοειδισμός</a:t>
                      </a:r>
                      <a:r>
                        <a:rPr lang="el-GR" sz="1400" dirty="0">
                          <a:effectLst/>
                        </a:rPr>
                        <a:t> </a:t>
                      </a:r>
                      <a:br>
                        <a:rPr lang="el-GR" sz="1400" dirty="0">
                          <a:effectLst/>
                        </a:rPr>
                      </a:br>
                      <a:r>
                        <a:rPr lang="el-GR" sz="1400" dirty="0">
                          <a:effectLst/>
                        </a:rPr>
                        <a:t>Υποθυρεοειδισμός</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905193">
                <a:tc>
                  <a:txBody>
                    <a:bodyPr/>
                    <a:lstStyle/>
                    <a:p>
                      <a:pPr fontAlgn="t"/>
                      <a:r>
                        <a:rPr lang="el-GR" sz="1400">
                          <a:effectLst/>
                        </a:rPr>
                        <a:t/>
                      </a:r>
                      <a:br>
                        <a:rPr lang="el-GR" sz="1400">
                          <a:effectLst/>
                        </a:rPr>
                      </a:br>
                      <a:r>
                        <a:rPr lang="el-GR" sz="140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LH</a:t>
                      </a:r>
                      <a:r>
                        <a:rPr lang="en-US" sz="1400" dirty="0">
                          <a:effectLst/>
                        </a:rPr>
                        <a:t>, FSH</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a:effectLst/>
                        </a:rPr>
                        <a:t>Ενεργοποιεί την παραγωγή τεστοστερόνης και οιστρογόνων, γονιμότητα</a:t>
                      </a: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Απώλεια κύκλου </a:t>
                      </a:r>
                      <a:br>
                        <a:rPr lang="el-GR" sz="1400" dirty="0">
                          <a:effectLst/>
                        </a:rPr>
                      </a:br>
                      <a:r>
                        <a:rPr lang="el-GR" sz="1400" dirty="0">
                          <a:effectLst/>
                        </a:rPr>
                        <a:t>Απώλεια ερωτικής διάθεσης</a:t>
                      </a:r>
                      <a:br>
                        <a:rPr lang="el-GR" sz="1400" dirty="0">
                          <a:effectLst/>
                        </a:rPr>
                      </a:br>
                      <a:r>
                        <a:rPr lang="el-GR" sz="1400" u="none" strike="noStrike" dirty="0" err="1">
                          <a:solidFill>
                            <a:srgbClr val="01009A"/>
                          </a:solidFill>
                          <a:effectLst/>
                          <a:hlinkClick r:id="rId4" tooltip="Υπογονιμότητα"/>
                        </a:rPr>
                        <a:t>Υπογονιμότητα</a:t>
                      </a:r>
                      <a:endParaRPr lang="el-GR" sz="1400" dirty="0">
                        <a:effectLst/>
                      </a:endParaRPr>
                    </a:p>
                  </a:txBody>
                  <a:tcPr marL="24759" marR="24759" marT="24759" marB="2475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812140">
                <a:tc>
                  <a:txBody>
                    <a:bodyPr/>
                    <a:lstStyle/>
                    <a:p>
                      <a:pPr fontAlgn="t"/>
                      <a:r>
                        <a:rPr lang="el-GR" sz="1400" b="1" kern="1200" dirty="0">
                          <a:solidFill>
                            <a:schemeClr val="tx1"/>
                          </a:solidFill>
                          <a:effectLst/>
                          <a:latin typeface="+mn-lt"/>
                          <a:ea typeface="+mn-ea"/>
                          <a:cs typeface="+mn-cs"/>
                        </a:rPr>
                        <a:t>Θυρεοειδής</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Σχήμα </a:t>
                      </a:r>
                      <a:r>
                        <a:rPr lang="el-GR" sz="1400" dirty="0">
                          <a:effectLst/>
                        </a:rPr>
                        <a:t>πεταλούδας, μπροστά από την τραχεία</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T4 </a:t>
                      </a:r>
                      <a:r>
                        <a:rPr lang="en-US" sz="1400" dirty="0">
                          <a:effectLst/>
                        </a:rPr>
                        <a:t>- </a:t>
                      </a:r>
                      <a:r>
                        <a:rPr lang="el-GR" sz="1400" dirty="0">
                          <a:effectLst/>
                        </a:rPr>
                        <a:t>θυροξίνη)</a:t>
                      </a:r>
                      <a:br>
                        <a:rPr lang="el-GR" sz="1400" dirty="0">
                          <a:effectLst/>
                        </a:rPr>
                      </a:br>
                      <a:r>
                        <a:rPr lang="en-US" sz="1400" dirty="0">
                          <a:effectLst/>
                        </a:rPr>
                        <a:t>T3 - </a:t>
                      </a:r>
                      <a:r>
                        <a:rPr lang="el-GR" sz="1400" dirty="0" err="1">
                          <a:effectLst/>
                        </a:rPr>
                        <a:t>τριιωδοθυρονίνη</a:t>
                      </a:r>
                      <a:endParaRPr lang="el-GR" sz="1400" dirty="0">
                        <a:effectLst/>
                      </a:endParaRP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Βοηθά </a:t>
                      </a:r>
                      <a:r>
                        <a:rPr lang="el-GR" sz="1400" dirty="0">
                          <a:effectLst/>
                        </a:rPr>
                        <a:t>στη ρύθμιση του μεταβολισμού</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Νόσοι </a:t>
                      </a:r>
                      <a:r>
                        <a:rPr lang="el-GR" sz="1400" dirty="0">
                          <a:effectLst/>
                        </a:rPr>
                        <a:t>του θυρεοειδούς</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905193">
                <a:tc>
                  <a:txBody>
                    <a:bodyPr/>
                    <a:lstStyle/>
                    <a:p>
                      <a:pPr fontAlgn="t"/>
                      <a:r>
                        <a:rPr lang="el-GR" sz="1400">
                          <a:effectLst/>
                        </a:rPr>
                        <a:t/>
                      </a:r>
                      <a:br>
                        <a:rPr lang="el-GR" sz="1400">
                          <a:effectLst/>
                        </a:rPr>
                      </a:br>
                      <a:r>
                        <a:rPr lang="el-GR" sz="1400">
                          <a:effectLst/>
                        </a:rPr>
                        <a:t> </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Καλσιτονίνη</a:t>
                      </a:r>
                      <a:endParaRPr lang="el-GR" sz="1400" dirty="0">
                        <a:effectLst/>
                      </a:endParaRP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Βοηθά </a:t>
                      </a:r>
                      <a:r>
                        <a:rPr lang="el-GR" sz="1400" dirty="0">
                          <a:effectLst/>
                        </a:rPr>
                        <a:t>στη ρύθμιση της </a:t>
                      </a:r>
                      <a:r>
                        <a:rPr lang="el-GR" sz="1400" dirty="0" err="1">
                          <a:effectLst/>
                        </a:rPr>
                        <a:t>οστεοσύνθεσης</a:t>
                      </a:r>
                      <a:r>
                        <a:rPr lang="el-GR" sz="1400" dirty="0">
                          <a:effectLst/>
                        </a:rPr>
                        <a:t> και του </a:t>
                      </a:r>
                      <a:r>
                        <a:rPr lang="el-GR" sz="1400" dirty="0" err="1">
                          <a:effectLst/>
                        </a:rPr>
                        <a:t>ασβέστιου</a:t>
                      </a:r>
                      <a:r>
                        <a:rPr lang="el-GR" sz="1400" dirty="0">
                          <a:effectLst/>
                        </a:rPr>
                        <a:t> αίματος</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bl>
          </a:graphicData>
        </a:graphic>
      </p:graphicFrame>
    </p:spTree>
    <p:extLst>
      <p:ext uri="{BB962C8B-B14F-4D97-AF65-F5344CB8AC3E}">
        <p14:creationId xmlns:p14="http://schemas.microsoft.com/office/powerpoint/2010/main" val="60136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Πίνακας 1"/>
          <p:cNvGraphicFramePr>
            <a:graphicFrameLocks noGrp="1"/>
          </p:cNvGraphicFramePr>
          <p:nvPr>
            <p:extLst>
              <p:ext uri="{D42A27DB-BD31-4B8C-83A1-F6EECF244321}">
                <p14:modId xmlns:p14="http://schemas.microsoft.com/office/powerpoint/2010/main" val="212884755"/>
              </p:ext>
            </p:extLst>
          </p:nvPr>
        </p:nvGraphicFramePr>
        <p:xfrm>
          <a:off x="107501" y="141868"/>
          <a:ext cx="8928995" cy="6481268"/>
        </p:xfrm>
        <a:graphic>
          <a:graphicData uri="http://schemas.openxmlformats.org/drawingml/2006/table">
            <a:tbl>
              <a:tblPr/>
              <a:tblGrid>
                <a:gridCol w="1785799"/>
                <a:gridCol w="1785799"/>
                <a:gridCol w="1684989"/>
                <a:gridCol w="1656184"/>
                <a:gridCol w="2016224"/>
              </a:tblGrid>
              <a:tr h="910868">
                <a:tc>
                  <a:txBody>
                    <a:bodyPr/>
                    <a:lstStyle/>
                    <a:p>
                      <a:pPr fontAlgn="t"/>
                      <a:r>
                        <a:rPr lang="el-GR" sz="1400" b="1" kern="1200" dirty="0" smtClean="0">
                          <a:solidFill>
                            <a:schemeClr val="tx1"/>
                          </a:solidFill>
                          <a:effectLst/>
                          <a:latin typeface="+mn-lt"/>
                          <a:ea typeface="+mn-ea"/>
                          <a:cs typeface="+mn-cs"/>
                        </a:rPr>
                        <a:t>Παραθυρεοειδείς</a:t>
                      </a:r>
                      <a:endParaRPr lang="el-GR" sz="1400" b="1" kern="1200" dirty="0">
                        <a:solidFill>
                          <a:schemeClr val="tx1"/>
                        </a:solidFill>
                        <a:effectLst/>
                        <a:latin typeface="+mn-lt"/>
                        <a:ea typeface="+mn-ea"/>
                        <a:cs typeface="+mn-cs"/>
                      </a:endParaRP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4 </a:t>
                      </a:r>
                      <a:r>
                        <a:rPr lang="el-GR" sz="1400" dirty="0">
                          <a:effectLst/>
                        </a:rPr>
                        <a:t>μικροί αδένες πίσω, δίπλα ή κάτω από τον θυρεοειδή</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PTH </a:t>
                      </a:r>
                      <a:r>
                        <a:rPr lang="en-US" sz="1400" dirty="0">
                          <a:effectLst/>
                        </a:rPr>
                        <a:t>- </a:t>
                      </a:r>
                      <a:r>
                        <a:rPr lang="el-GR" sz="1400" dirty="0" err="1">
                          <a:effectLst/>
                        </a:rPr>
                        <a:t>Παραθορμόνη</a:t>
                      </a:r>
                      <a:endParaRPr lang="el-GR" sz="1400" dirty="0">
                        <a:effectLst/>
                      </a:endParaRP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Βοηθά </a:t>
                      </a:r>
                      <a:r>
                        <a:rPr lang="el-GR" sz="1400" dirty="0">
                          <a:effectLst/>
                        </a:rPr>
                        <a:t>στη ρύθμιση του </a:t>
                      </a:r>
                      <a:r>
                        <a:rPr lang="el-GR" sz="1400" dirty="0" err="1">
                          <a:effectLst/>
                        </a:rPr>
                        <a:t>ασβέστιου</a:t>
                      </a:r>
                      <a:r>
                        <a:rPr lang="el-GR" sz="1400" dirty="0">
                          <a:effectLst/>
                        </a:rPr>
                        <a:t> αίματος</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Υπερπαραθυρεοειδισμός</a:t>
                      </a:r>
                      <a:r>
                        <a:rPr lang="el-GR" sz="1400" dirty="0">
                          <a:effectLst/>
                        </a:rPr>
                        <a:t/>
                      </a:r>
                      <a:br>
                        <a:rPr lang="el-GR" sz="1400" dirty="0">
                          <a:effectLst/>
                        </a:rPr>
                      </a:br>
                      <a:r>
                        <a:rPr lang="el-GR" sz="1400" dirty="0" err="1">
                          <a:effectLst/>
                        </a:rPr>
                        <a:t>Υποπαραθυρεοειδισμός</a:t>
                      </a:r>
                      <a:r>
                        <a:rPr lang="el-GR" sz="1400" dirty="0">
                          <a:effectLst/>
                        </a:rPr>
                        <a:t/>
                      </a:r>
                      <a:br>
                        <a:rPr lang="el-GR" sz="1400" dirty="0">
                          <a:effectLst/>
                        </a:rPr>
                      </a:br>
                      <a:r>
                        <a:rPr lang="el-GR" sz="1400" dirty="0">
                          <a:effectLst/>
                        </a:rPr>
                        <a:t>Πολλαπλή ενδοκρινής νεοπλασία (MEN1)</a:t>
                      </a:r>
                    </a:p>
                  </a:txBody>
                  <a:tcPr marL="35649" marR="35649" marT="35649" marB="35649"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06210">
                <a:tc>
                  <a:txBody>
                    <a:bodyPr/>
                    <a:lstStyle/>
                    <a:p>
                      <a:pPr fontAlgn="t"/>
                      <a:r>
                        <a:rPr lang="el-GR" sz="1400" b="1" kern="1200" dirty="0">
                          <a:solidFill>
                            <a:schemeClr val="tx1"/>
                          </a:solidFill>
                          <a:effectLst/>
                          <a:latin typeface="+mn-lt"/>
                          <a:ea typeface="+mn-ea"/>
                          <a:cs typeface="+mn-cs"/>
                        </a:rPr>
                        <a:t>Επινεφρίδια</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2 </a:t>
                      </a:r>
                      <a:r>
                        <a:rPr lang="el-GR" sz="1400" dirty="0">
                          <a:effectLst/>
                        </a:rPr>
                        <a:t>τριγωνικά όργανα, στην κορυφή εκάστου νεφρού</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Επινεφρίνη</a:t>
                      </a:r>
                      <a:r>
                        <a:rPr lang="el-GR" sz="1400" dirty="0" smtClean="0">
                          <a:effectLst/>
                        </a:rPr>
                        <a:t> </a:t>
                      </a:r>
                      <a:r>
                        <a:rPr lang="el-GR" sz="1400" dirty="0">
                          <a:effectLst/>
                        </a:rPr>
                        <a:t>(αδρεναλίνη)</a:t>
                      </a:r>
                      <a:br>
                        <a:rPr lang="el-GR" sz="1400" dirty="0">
                          <a:effectLst/>
                        </a:rPr>
                      </a:br>
                      <a:r>
                        <a:rPr lang="el-GR" sz="1400" dirty="0" err="1">
                          <a:effectLst/>
                        </a:rPr>
                        <a:t>νορεπινεφρίνη</a:t>
                      </a:r>
                      <a:endParaRPr lang="el-GR" sz="1400" dirty="0">
                        <a:effectLst/>
                      </a:endParaRP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Ρύθμιση </a:t>
                      </a:r>
                      <a:r>
                        <a:rPr lang="el-GR" sz="1400" dirty="0">
                          <a:effectLst/>
                        </a:rPr>
                        <a:t>της πίεσης του αίματος, αντίδραση σε στρες</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Φαιοχρωμοκύτωμα</a:t>
                      </a:r>
                      <a:r>
                        <a:rPr lang="el-GR" sz="1400" dirty="0" smtClean="0">
                          <a:effectLst/>
                        </a:rPr>
                        <a:t> </a:t>
                      </a:r>
                      <a:r>
                        <a:rPr lang="el-GR" sz="1400" dirty="0">
                          <a:effectLst/>
                        </a:rPr>
                        <a:t>(</a:t>
                      </a:r>
                      <a:r>
                        <a:rPr lang="en-US" sz="1400" dirty="0">
                          <a:effectLst/>
                        </a:rPr>
                        <a:t>MEN2)</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543939">
                <a:tc>
                  <a:txBody>
                    <a:bodyPr/>
                    <a:lstStyle/>
                    <a:p>
                      <a:pPr fontAlgn="t"/>
                      <a:r>
                        <a:rPr lang="el-GR" sz="1400">
                          <a:effectLst/>
                        </a:rPr>
                        <a:t/>
                      </a:r>
                      <a:br>
                        <a:rPr lang="el-GR" sz="1400">
                          <a:effectLst/>
                        </a:rPr>
                      </a:br>
                      <a:r>
                        <a:rPr lang="el-GR" sz="140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Αλδοστερόνη</a:t>
                      </a:r>
                      <a:endParaRPr lang="el-GR" sz="1400" dirty="0">
                        <a:effectLst/>
                      </a:endParaRP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Ισορροπία </a:t>
                      </a:r>
                      <a:r>
                        <a:rPr lang="el-GR" sz="1400" dirty="0">
                          <a:effectLst/>
                        </a:rPr>
                        <a:t>νερού, αλάτων</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Σύνδρομο </a:t>
                      </a:r>
                      <a:r>
                        <a:rPr lang="en-US" sz="1400" dirty="0">
                          <a:effectLst/>
                        </a:rPr>
                        <a:t>Conn</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576064">
                <a:tc>
                  <a:txBody>
                    <a:bodyPr/>
                    <a:lstStyle/>
                    <a:p>
                      <a:pPr fontAlgn="t"/>
                      <a:r>
                        <a:rPr lang="el-GR" sz="1400">
                          <a:effectLst/>
                        </a:rPr>
                        <a:t/>
                      </a:r>
                      <a:br>
                        <a:rPr lang="el-GR" sz="1400">
                          <a:effectLst/>
                        </a:rPr>
                      </a:br>
                      <a:r>
                        <a:rPr lang="el-GR" sz="140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Κορτιζόλη</a:t>
                      </a:r>
                      <a:endParaRPr lang="el-GR" sz="1400" dirty="0">
                        <a:effectLst/>
                      </a:endParaRP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Αντίδραση </a:t>
                      </a:r>
                      <a:r>
                        <a:rPr lang="el-GR" sz="1400" dirty="0">
                          <a:effectLst/>
                        </a:rPr>
                        <a:t>σε στρες</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Σύνδρομο </a:t>
                      </a:r>
                      <a:r>
                        <a:rPr lang="en-US" sz="1400" dirty="0">
                          <a:effectLst/>
                        </a:rPr>
                        <a:t>Cushing </a:t>
                      </a:r>
                      <a:br>
                        <a:rPr lang="en-US" sz="1400" dirty="0">
                          <a:effectLst/>
                        </a:rPr>
                      </a:br>
                      <a:r>
                        <a:rPr lang="el-GR" sz="1400" dirty="0">
                          <a:effectLst/>
                        </a:rPr>
                        <a:t>Νόσος </a:t>
                      </a:r>
                      <a:r>
                        <a:rPr lang="en-US" sz="1400" dirty="0">
                          <a:effectLst/>
                        </a:rPr>
                        <a:t>Addison</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20080">
                <a:tc>
                  <a:txBody>
                    <a:bodyPr/>
                    <a:lstStyle/>
                    <a:p>
                      <a:pPr fontAlgn="t"/>
                      <a:r>
                        <a:rPr lang="el-GR" sz="1400">
                          <a:effectLst/>
                        </a:rPr>
                        <a:t/>
                      </a:r>
                      <a:br>
                        <a:rPr lang="el-GR" sz="1400">
                          <a:effectLst/>
                        </a:rPr>
                      </a:br>
                      <a:r>
                        <a:rPr lang="el-GR" sz="140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n-US" sz="1400" dirty="0" smtClean="0">
                          <a:effectLst/>
                        </a:rPr>
                        <a:t>DHEA-S</a:t>
                      </a:r>
                      <a:endParaRPr lang="en-US" sz="1400" dirty="0">
                        <a:effectLst/>
                      </a:endParaRP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Ανάπτυξη </a:t>
                      </a:r>
                      <a:r>
                        <a:rPr lang="el-GR" sz="1400" dirty="0">
                          <a:effectLst/>
                        </a:rPr>
                        <a:t>σωματικής τριχοφυΐας στην ήβη</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Καρκίνος</a:t>
                      </a:r>
                      <a:r>
                        <a:rPr lang="el-GR" sz="1400" dirty="0">
                          <a:effectLst/>
                        </a:rPr>
                        <a:t/>
                      </a:r>
                      <a:br>
                        <a:rPr lang="el-GR" sz="1400" dirty="0">
                          <a:effectLst/>
                        </a:rPr>
                      </a:br>
                      <a:r>
                        <a:rPr lang="el-GR" sz="1400" dirty="0">
                          <a:effectLst/>
                        </a:rPr>
                        <a:t>Υπερπλασία επινεφριδίων</a:t>
                      </a:r>
                    </a:p>
                  </a:txBody>
                  <a:tcPr marL="40526" marR="40526" marT="40526" marB="4052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593267">
                <a:tc>
                  <a:txBody>
                    <a:bodyPr/>
                    <a:lstStyle/>
                    <a:p>
                      <a:pPr fontAlgn="t"/>
                      <a:r>
                        <a:rPr lang="el-GR" sz="1400" b="1" kern="1200" dirty="0">
                          <a:solidFill>
                            <a:schemeClr val="tx1"/>
                          </a:solidFill>
                          <a:effectLst/>
                          <a:latin typeface="+mn-lt"/>
                          <a:ea typeface="+mn-ea"/>
                          <a:cs typeface="+mn-cs"/>
                        </a:rPr>
                        <a:t>Ωοθήκες (</a:t>
                      </a:r>
                      <a:r>
                        <a:rPr lang="el-GR" sz="1400" b="1" kern="1200" dirty="0" err="1">
                          <a:solidFill>
                            <a:schemeClr val="tx1"/>
                          </a:solidFill>
                          <a:effectLst/>
                          <a:latin typeface="+mn-lt"/>
                          <a:ea typeface="+mn-ea"/>
                          <a:cs typeface="+mn-cs"/>
                        </a:rPr>
                        <a:t>θήλεις</a:t>
                      </a:r>
                      <a:r>
                        <a:rPr lang="el-GR" sz="1400" b="1" kern="1200" dirty="0">
                          <a:solidFill>
                            <a:schemeClr val="tx1"/>
                          </a:solidFill>
                          <a:effectLst/>
                          <a:latin typeface="+mn-lt"/>
                          <a:ea typeface="+mn-ea"/>
                          <a:cs typeface="+mn-cs"/>
                        </a:rPr>
                        <a:t>)</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2</a:t>
                      </a:r>
                      <a:r>
                        <a:rPr lang="el-GR" sz="1400" dirty="0">
                          <a:effectLst/>
                        </a:rPr>
                        <a:t>, στην λεκάνη</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Οιστρογόνα</a:t>
                      </a:r>
                      <a:r>
                        <a:rPr lang="el-GR" sz="1400" dirty="0">
                          <a:effectLst/>
                        </a:rPr>
                        <a:t>, προγεστερόνη</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Θηλυκά </a:t>
                      </a:r>
                      <a:r>
                        <a:rPr lang="el-GR" sz="1400" dirty="0">
                          <a:effectLst/>
                        </a:rPr>
                        <a:t>φυλετικά χαρακτηριστικά</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Σύνδρομο </a:t>
                      </a:r>
                      <a:r>
                        <a:rPr lang="el-GR" sz="1400" dirty="0" err="1">
                          <a:effectLst/>
                        </a:rPr>
                        <a:t>πολυκυστικών</a:t>
                      </a:r>
                      <a:r>
                        <a:rPr lang="el-GR" sz="1400" dirty="0">
                          <a:effectLst/>
                        </a:rPr>
                        <a:t> ωοθηκών (</a:t>
                      </a:r>
                      <a:r>
                        <a:rPr lang="en-US" sz="1400" dirty="0">
                          <a:effectLst/>
                        </a:rPr>
                        <a:t>PCOS)</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576064">
                <a:tc>
                  <a:txBody>
                    <a:bodyPr/>
                    <a:lstStyle/>
                    <a:p>
                      <a:pPr fontAlgn="t"/>
                      <a:r>
                        <a:rPr lang="el-GR" sz="1400" b="1" kern="1200" dirty="0" smtClean="0">
                          <a:solidFill>
                            <a:schemeClr val="tx1"/>
                          </a:solidFill>
                          <a:effectLst/>
                          <a:latin typeface="+mn-lt"/>
                          <a:ea typeface="+mn-ea"/>
                          <a:cs typeface="+mn-cs"/>
                        </a:rPr>
                        <a:t>Όρχεις </a:t>
                      </a:r>
                      <a:r>
                        <a:rPr lang="el-GR" sz="1400" b="1" kern="1200" dirty="0">
                          <a:solidFill>
                            <a:schemeClr val="tx1"/>
                          </a:solidFill>
                          <a:effectLst/>
                          <a:latin typeface="+mn-lt"/>
                          <a:ea typeface="+mn-ea"/>
                          <a:cs typeface="+mn-cs"/>
                        </a:rPr>
                        <a:t> (άρρενες)</a:t>
                      </a:r>
                      <a:r>
                        <a:rPr lang="el-GR" sz="1400" dirty="0">
                          <a:effectLst/>
                        </a:rPr>
                        <a:t> </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2</a:t>
                      </a:r>
                      <a:r>
                        <a:rPr lang="el-GR" sz="1400" dirty="0">
                          <a:effectLst/>
                        </a:rPr>
                        <a:t>, στο βουβώνα</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Τεστοστερόνη</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Αρσενικά </a:t>
                      </a:r>
                      <a:r>
                        <a:rPr lang="el-GR" sz="1400" dirty="0">
                          <a:effectLst/>
                        </a:rPr>
                        <a:t>φυλετικά χαρακτηριστικά</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Υπογοναδισμός</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20080">
                <a:tc>
                  <a:txBody>
                    <a:bodyPr/>
                    <a:lstStyle/>
                    <a:p>
                      <a:pPr fontAlgn="t"/>
                      <a:r>
                        <a:rPr lang="el-GR" sz="1400" b="1" kern="1200" dirty="0" smtClean="0">
                          <a:solidFill>
                            <a:schemeClr val="tx1"/>
                          </a:solidFill>
                          <a:effectLst/>
                          <a:latin typeface="+mn-lt"/>
                          <a:ea typeface="+mn-ea"/>
                          <a:cs typeface="+mn-cs"/>
                        </a:rPr>
                        <a:t>Πάγκρεας</a:t>
                      </a:r>
                      <a:endParaRPr lang="el-GR" sz="1400" b="1" kern="1200" dirty="0">
                        <a:solidFill>
                          <a:schemeClr val="tx1"/>
                        </a:solidFill>
                        <a:effectLst/>
                        <a:latin typeface="+mn-lt"/>
                        <a:ea typeface="+mn-ea"/>
                        <a:cs typeface="+mn-cs"/>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Μεγάλο </a:t>
                      </a:r>
                      <a:r>
                        <a:rPr lang="el-GR" sz="1400" dirty="0">
                          <a:effectLst/>
                        </a:rPr>
                        <a:t>όργανο, σε σχήμα κολοκύθας, πίσω από το στομάχι</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Ινσουλίνη</a:t>
                      </a:r>
                      <a:r>
                        <a:rPr lang="el-GR" sz="1400" dirty="0">
                          <a:effectLst/>
                        </a:rPr>
                        <a:t> </a:t>
                      </a:r>
                      <a:br>
                        <a:rPr lang="el-GR" sz="1400" dirty="0">
                          <a:effectLst/>
                        </a:rPr>
                      </a:br>
                      <a:r>
                        <a:rPr lang="el-GR" sz="1400" dirty="0">
                          <a:effectLst/>
                        </a:rPr>
                        <a:t>Γλυκογόνο</a:t>
                      </a:r>
                      <a:br>
                        <a:rPr lang="el-GR" sz="1400" dirty="0">
                          <a:effectLst/>
                        </a:rPr>
                      </a:br>
                      <a:r>
                        <a:rPr lang="el-GR" sz="1400" dirty="0" err="1">
                          <a:effectLst/>
                        </a:rPr>
                        <a:t>Σωματοστατίνη</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Ρύθμιση </a:t>
                      </a:r>
                      <a:r>
                        <a:rPr lang="el-GR" sz="1400" dirty="0">
                          <a:effectLst/>
                        </a:rPr>
                        <a:t>σακχάρου</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Διαβήτης</a:t>
                      </a:r>
                      <a:r>
                        <a:rPr lang="el-GR" sz="1400" dirty="0">
                          <a:effectLst/>
                        </a:rPr>
                        <a:t> </a:t>
                      </a:r>
                      <a:br>
                        <a:rPr lang="el-GR" sz="1400" dirty="0">
                          <a:effectLst/>
                        </a:rPr>
                      </a:br>
                      <a:r>
                        <a:rPr lang="el-GR" sz="1400" dirty="0">
                          <a:effectLst/>
                        </a:rPr>
                        <a:t>Πολλαπλή ενδοκρινής νεοπλασία  (MEN1) </a:t>
                      </a:r>
                      <a:br>
                        <a:rPr lang="el-GR" sz="1400" dirty="0">
                          <a:effectLst/>
                        </a:rPr>
                      </a:br>
                      <a:r>
                        <a:rPr lang="el-GR" sz="1400" dirty="0">
                          <a:effectLst/>
                        </a:rPr>
                        <a:t>Σύνδρομο </a:t>
                      </a:r>
                      <a:r>
                        <a:rPr lang="el-GR" sz="1400" dirty="0" err="1">
                          <a:effectLst/>
                        </a:rPr>
                        <a:t>Zollinger</a:t>
                      </a:r>
                      <a:r>
                        <a:rPr lang="el-GR" sz="1400" dirty="0">
                          <a:effectLst/>
                        </a:rPr>
                        <a:t>-</a:t>
                      </a:r>
                      <a:r>
                        <a:rPr lang="el-GR" sz="1400" dirty="0" err="1">
                          <a:effectLst/>
                        </a:rPr>
                        <a:t>Ellison</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r h="720080">
                <a:tc>
                  <a:txBody>
                    <a:bodyPr/>
                    <a:lstStyle/>
                    <a:p>
                      <a:pPr fontAlgn="t"/>
                      <a:r>
                        <a:rPr lang="el-GR" sz="1400" b="1" kern="1200" dirty="0" smtClean="0">
                          <a:solidFill>
                            <a:schemeClr val="tx1"/>
                          </a:solidFill>
                          <a:effectLst/>
                          <a:latin typeface="+mn-lt"/>
                          <a:ea typeface="+mn-ea"/>
                          <a:cs typeface="+mn-cs"/>
                        </a:rPr>
                        <a:t>Κωνοειδής </a:t>
                      </a:r>
                      <a:r>
                        <a:rPr lang="el-GR" sz="1400" b="1" kern="1200" dirty="0">
                          <a:solidFill>
                            <a:schemeClr val="tx1"/>
                          </a:solidFill>
                          <a:effectLst/>
                          <a:latin typeface="+mn-lt"/>
                          <a:ea typeface="+mn-ea"/>
                          <a:cs typeface="+mn-cs"/>
                        </a:rPr>
                        <a:t>αδένας</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FFFF00"/>
                    </a:solidFill>
                  </a:tcPr>
                </a:tc>
                <a:tc>
                  <a:txBody>
                    <a:bodyPr/>
                    <a:lstStyle/>
                    <a:p>
                      <a:pPr fontAlgn="t"/>
                      <a:r>
                        <a:rPr lang="el-GR" sz="1400" dirty="0" smtClean="0">
                          <a:effectLst/>
                        </a:rPr>
                        <a:t>Κατώτερο </a:t>
                      </a:r>
                      <a:r>
                        <a:rPr lang="el-GR" sz="1400" dirty="0">
                          <a:effectLst/>
                        </a:rPr>
                        <a:t>μέρος του εγκεφάλου</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err="1" smtClean="0">
                          <a:effectLst/>
                        </a:rPr>
                        <a:t>Μελατονίνη</a:t>
                      </a:r>
                      <a:endParaRPr lang="el-GR" sz="1400" dirty="0">
                        <a:effectLst/>
                      </a:endParaRP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smtClean="0">
                          <a:effectLst/>
                        </a:rPr>
                        <a:t>Όχι </a:t>
                      </a:r>
                      <a:r>
                        <a:rPr lang="el-GR" sz="1400" dirty="0">
                          <a:effectLst/>
                        </a:rPr>
                        <a:t>καλά κατανοητός </a:t>
                      </a:r>
                      <a:br>
                        <a:rPr lang="el-GR" sz="1400" dirty="0">
                          <a:effectLst/>
                        </a:rPr>
                      </a:br>
                      <a:r>
                        <a:rPr lang="el-GR" sz="1400" dirty="0">
                          <a:effectLst/>
                        </a:rPr>
                        <a:t>Βοηθά στον έλεγχο του ύπνου, επηρεάζει την αναπαραγωγή</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c>
                  <a:txBody>
                    <a:bodyPr/>
                    <a:lstStyle/>
                    <a:p>
                      <a:pPr fontAlgn="t"/>
                      <a:r>
                        <a:rPr lang="el-GR" sz="1400" dirty="0">
                          <a:effectLst/>
                        </a:rPr>
                        <a:t/>
                      </a:r>
                      <a:br>
                        <a:rPr lang="el-GR" sz="1400" dirty="0">
                          <a:effectLst/>
                        </a:rPr>
                      </a:br>
                      <a:r>
                        <a:rPr lang="el-GR" sz="1400" dirty="0">
                          <a:effectLst/>
                        </a:rPr>
                        <a:t> </a:t>
                      </a:r>
                    </a:p>
                  </a:txBody>
                  <a:tcPr marL="29776" marR="29776" marT="29776" marB="29776" anchor="ctr">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555555"/>
                      </a:solidFill>
                      <a:prstDash val="solid"/>
                      <a:round/>
                      <a:headEnd type="none" w="med" len="med"/>
                      <a:tailEnd type="none" w="med" len="med"/>
                    </a:lnB>
                    <a:solidFill>
                      <a:srgbClr val="E7E7E7"/>
                    </a:solidFill>
                  </a:tcPr>
                </a:tc>
              </a:tr>
            </a:tbl>
          </a:graphicData>
        </a:graphic>
      </p:graphicFrame>
    </p:spTree>
    <p:extLst>
      <p:ext uri="{BB962C8B-B14F-4D97-AF65-F5344CB8AC3E}">
        <p14:creationId xmlns:p14="http://schemas.microsoft.com/office/powerpoint/2010/main" val="911311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07504" y="188640"/>
            <a:ext cx="8856984" cy="6309420"/>
          </a:xfrm>
          <a:prstGeom prst="rect">
            <a:avLst/>
          </a:prstGeom>
          <a:solidFill>
            <a:schemeClr val="accent1">
              <a:lumMod val="60000"/>
              <a:lumOff val="40000"/>
            </a:schemeClr>
          </a:solidFill>
        </p:spPr>
        <p:txBody>
          <a:bodyPr wrap="square">
            <a:spAutoFit/>
          </a:bodyPr>
          <a:lstStyle/>
          <a:p>
            <a:pPr algn="ctr"/>
            <a:r>
              <a:rPr lang="el-GR" b="1" dirty="0">
                <a:solidFill>
                  <a:srgbClr val="002060"/>
                </a:solidFill>
              </a:rPr>
              <a:t>Οι αλλαγές στο σώμα</a:t>
            </a:r>
            <a:br>
              <a:rPr lang="el-GR" b="1" dirty="0">
                <a:solidFill>
                  <a:srgbClr val="002060"/>
                </a:solidFill>
              </a:rPr>
            </a:br>
            <a:endParaRPr lang="el-GR" b="1" dirty="0">
              <a:solidFill>
                <a:srgbClr val="002060"/>
              </a:solidFill>
            </a:endParaRPr>
          </a:p>
          <a:p>
            <a:r>
              <a:rPr lang="el-GR" b="1" dirty="0">
                <a:solidFill>
                  <a:srgbClr val="FF0000"/>
                </a:solidFill>
              </a:rPr>
              <a:t>Για να δούμε, λοιπόν, τι συμβαίνει στο σώμα μας.</a:t>
            </a:r>
          </a:p>
          <a:p>
            <a:r>
              <a:rPr lang="el-GR" sz="1600" dirty="0"/>
              <a:t>Οι αλλαγές που συμβαίνουν στο σώμα μοιάζουν να είναι οι πιο δύσκολες, επειδή δημιουργούν τις ανάλογες </a:t>
            </a:r>
            <a:r>
              <a:rPr lang="el-GR" sz="1600" b="1" dirty="0"/>
              <a:t>ψυχολογικές αλλαγές</a:t>
            </a:r>
            <a:r>
              <a:rPr lang="el-GR" sz="1600" dirty="0"/>
              <a:t>.</a:t>
            </a:r>
          </a:p>
          <a:p>
            <a:r>
              <a:rPr lang="el-GR" sz="1600" dirty="0"/>
              <a:t>Υπάρχουν τεράστιες διαφορές από άτομο σε άτομο, τόσο ως προς </a:t>
            </a:r>
            <a:r>
              <a:rPr lang="el-GR" sz="1600" b="1" dirty="0"/>
              <a:t>το </a:t>
            </a:r>
            <a:r>
              <a:rPr lang="el-GR" sz="1600" b="1" dirty="0" smtClean="0"/>
              <a:t>χρόνο</a:t>
            </a:r>
            <a:r>
              <a:rPr lang="en-US" sz="1600" b="1" dirty="0" smtClean="0"/>
              <a:t> </a:t>
            </a:r>
            <a:r>
              <a:rPr lang="el-GR" sz="1600" dirty="0" smtClean="0"/>
              <a:t>έναρξης </a:t>
            </a:r>
            <a:r>
              <a:rPr lang="el-GR" sz="1600" dirty="0"/>
              <a:t>των αλλαγών όσο και ως προς </a:t>
            </a:r>
            <a:r>
              <a:rPr lang="el-GR" sz="1600" b="1" dirty="0"/>
              <a:t>τη διάρκεια</a:t>
            </a:r>
            <a:r>
              <a:rPr lang="el-GR" sz="1600" dirty="0"/>
              <a:t>, </a:t>
            </a:r>
            <a:r>
              <a:rPr lang="el-GR" sz="1600" b="1" dirty="0"/>
              <a:t>την ένταση</a:t>
            </a:r>
            <a:r>
              <a:rPr lang="el-GR" sz="1600" dirty="0"/>
              <a:t> και </a:t>
            </a:r>
            <a:r>
              <a:rPr lang="el-GR" sz="1600" b="1" dirty="0"/>
              <a:t>το </a:t>
            </a:r>
            <a:r>
              <a:rPr lang="el-GR" sz="1600" b="1" dirty="0" smtClean="0"/>
              <a:t>ρυθμό</a:t>
            </a:r>
            <a:r>
              <a:rPr lang="en-US" sz="1600" b="1" dirty="0" smtClean="0"/>
              <a:t> </a:t>
            </a:r>
            <a:r>
              <a:rPr lang="el-GR" sz="1600" dirty="0" smtClean="0"/>
              <a:t>ολοκλήρωσής </a:t>
            </a:r>
            <a:r>
              <a:rPr lang="el-GR" sz="1600" dirty="0"/>
              <a:t>τους. Ορισμένες αλλαγές  π.χ. που συμβαίνουν σ' έναν έφηβο στην ηλικία 11-12 ετών μπορεί να συμβούν σ' έναν άλλον έφηβο στην ηλικία των 15-16 ετών.</a:t>
            </a:r>
            <a:br>
              <a:rPr lang="el-GR" sz="1600" dirty="0"/>
            </a:br>
            <a:r>
              <a:rPr lang="el-GR" sz="1600" dirty="0"/>
              <a:t/>
            </a:r>
            <a:br>
              <a:rPr lang="el-GR" sz="1600" dirty="0"/>
            </a:br>
            <a:r>
              <a:rPr lang="el-GR" sz="1600" dirty="0"/>
              <a:t>Σαφείς διαφορές υπάρχουν μεταξύ των δύο φύλων: τα κορίτσια ωριμάζουν νωρίτερα.</a:t>
            </a:r>
          </a:p>
          <a:p>
            <a:r>
              <a:rPr lang="el-GR" sz="1600" dirty="0"/>
              <a:t>Παρά τις τεράστιες ατομικές διαφορές, η σειρά, η ακολουθία, με την οποία πραγματοποιούνται οι αλλαγές της εφηβείας, είναι ίδια για όλα τα άτομα.</a:t>
            </a:r>
          </a:p>
          <a:p>
            <a:r>
              <a:rPr lang="el-GR" sz="1600" dirty="0"/>
              <a:t>Βασικό αίτιο που προκαλεί τις ραγδαίες και βαθιές αλλαγές της εφηβείας είναι </a:t>
            </a:r>
            <a:r>
              <a:rPr lang="el-GR" sz="1600" dirty="0" smtClean="0"/>
              <a:t>οι</a:t>
            </a:r>
            <a:r>
              <a:rPr lang="en-US" sz="1600" dirty="0" smtClean="0"/>
              <a:t> </a:t>
            </a:r>
            <a:r>
              <a:rPr lang="el-GR" sz="1600" b="1" dirty="0" smtClean="0"/>
              <a:t>μεταβολές </a:t>
            </a:r>
            <a:r>
              <a:rPr lang="el-GR" sz="1600" b="1" dirty="0"/>
              <a:t>στη λειτουργία</a:t>
            </a:r>
            <a:r>
              <a:rPr lang="el-GR" sz="1600" dirty="0"/>
              <a:t> </a:t>
            </a:r>
            <a:r>
              <a:rPr lang="el-GR" sz="1600" b="1" dirty="0"/>
              <a:t>των ενδοκρινών αδένων</a:t>
            </a:r>
            <a:r>
              <a:rPr lang="el-GR" sz="1600" dirty="0"/>
              <a:t>. Οι ενδοκρινείς αδένες (υπόφυση, παραθυρεοειδείς αδένες, θυρεοειδής, επινεφρίδια, πάγκρεας κ.ά.) είναι εσωτερικά όργανα του σώματος που παρασκευάζουν και εκκρίνουν τις ορμόνες, οι οποίες κυκλοφορούν στον οργανισμό. Ορισμένες επενεργούν απευθείας σε όργανα του σώματος, ενώ άλλες επενεργούν σε άλλους αδένες. Οι ορμόνες είναι υπεύθυνες για τις ατομικές διαφορές σε ενεργητικότητα και </a:t>
            </a:r>
            <a:r>
              <a:rPr lang="el-GR" sz="1600" dirty="0" err="1"/>
              <a:t>ευσυγκινησία</a:t>
            </a:r>
            <a:r>
              <a:rPr lang="el-GR" sz="1600" dirty="0"/>
              <a:t>, για το ρυθμό του μεταβολισμού, για τη σωματική αύξηση, για την ωρίμαση της γενετήσιας λειτουργίας κ.ά.</a:t>
            </a:r>
          </a:p>
          <a:p>
            <a:r>
              <a:rPr lang="el-GR" sz="1600" dirty="0"/>
              <a:t>Αυτός ο </a:t>
            </a:r>
            <a:r>
              <a:rPr lang="el-GR" sz="1600" b="1" dirty="0"/>
              <a:t>κορεσμός ορμονών</a:t>
            </a:r>
            <a:r>
              <a:rPr lang="el-GR" sz="1600" dirty="0"/>
              <a:t> συνυπάρχει με μια ανεπάρκεια των αναγκαίων γνωστικών λειτουργιών για μια ώριμη συμπεριφορά.</a:t>
            </a:r>
          </a:p>
          <a:p>
            <a:r>
              <a:rPr lang="el-GR" sz="1600" dirty="0"/>
              <a:t>Η αλλαγή στο σώμα είναι ένα φαινόμενο αργό και προοδευτικό, το οποίο διαρκεί 2-5 χρόνια από τότε που θα ξεκινήσει. Η δυσαρμονία στην ανάπτυξη είναι πολύ πιο έντονη στα αγόρια απ' ότι στα κορίτσια.</a:t>
            </a:r>
          </a:p>
          <a:p>
            <a:r>
              <a:rPr lang="el-GR" sz="1600" dirty="0"/>
              <a:t>Όλα ετοιμάζονται για να είναι δυνατή η ικανότητά μας να κάνουμε παιδιά</a:t>
            </a:r>
            <a:r>
              <a:rPr lang="el-GR" sz="1600" dirty="0" smtClean="0"/>
              <a:t>.</a:t>
            </a:r>
            <a:endParaRPr lang="el-GR" sz="1600" dirty="0"/>
          </a:p>
        </p:txBody>
      </p:sp>
    </p:spTree>
    <p:extLst>
      <p:ext uri="{BB962C8B-B14F-4D97-AF65-F5344CB8AC3E}">
        <p14:creationId xmlns:p14="http://schemas.microsoft.com/office/powerpoint/2010/main" val="732969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54" t="16203" r="66434" b="18056"/>
          <a:stretch/>
        </p:blipFill>
        <p:spPr bwMode="auto">
          <a:xfrm>
            <a:off x="4631693" y="241085"/>
            <a:ext cx="4512307" cy="661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09123" y="2176403"/>
            <a:ext cx="4522570" cy="4708981"/>
          </a:xfrm>
          <a:prstGeom prst="rect">
            <a:avLst/>
          </a:prstGeom>
        </p:spPr>
        <p:txBody>
          <a:bodyPr wrap="square">
            <a:spAutoFit/>
          </a:bodyPr>
          <a:lstStyle/>
          <a:p>
            <a:r>
              <a:rPr lang="el-GR" sz="2000" b="1" dirty="0" smtClean="0">
                <a:solidFill>
                  <a:srgbClr val="0070C0"/>
                </a:solidFill>
              </a:rPr>
              <a:t>Στους ενδοκρινείς αδένες ανήκουν </a:t>
            </a:r>
          </a:p>
          <a:p>
            <a:endParaRPr lang="el-GR" sz="1400" dirty="0"/>
          </a:p>
          <a:p>
            <a:r>
              <a:rPr lang="el-GR" sz="2000" dirty="0" smtClean="0"/>
              <a:t>ο υποθάλαμος, </a:t>
            </a:r>
          </a:p>
          <a:p>
            <a:r>
              <a:rPr lang="el-GR" sz="2000" dirty="0" smtClean="0"/>
              <a:t>η υπόφυση, </a:t>
            </a:r>
          </a:p>
          <a:p>
            <a:r>
              <a:rPr lang="el-GR" sz="2000" dirty="0" smtClean="0"/>
              <a:t>ο θυρεοειδής, </a:t>
            </a:r>
          </a:p>
          <a:p>
            <a:r>
              <a:rPr lang="el-GR" sz="2000" dirty="0" smtClean="0"/>
              <a:t>τα επινεφρίδια, </a:t>
            </a:r>
          </a:p>
          <a:p>
            <a:r>
              <a:rPr lang="el-GR" sz="2000" dirty="0" smtClean="0"/>
              <a:t>η επίφυση </a:t>
            </a:r>
          </a:p>
          <a:p>
            <a:r>
              <a:rPr lang="el-GR" sz="2000" dirty="0" smtClean="0"/>
              <a:t>ο θύμος αδένας κ.ά.  </a:t>
            </a:r>
          </a:p>
          <a:p>
            <a:endParaRPr lang="el-GR" sz="2000" dirty="0"/>
          </a:p>
          <a:p>
            <a:r>
              <a:rPr lang="el-GR" sz="2000" dirty="0" smtClean="0"/>
              <a:t>Υπάρχουν και αδένες με διπλή δράση, εξωκρινή και ενδοκρινή- οι οποίοι ονομάζονται </a:t>
            </a:r>
            <a:r>
              <a:rPr lang="el-GR" sz="2000" b="1" dirty="0" smtClean="0"/>
              <a:t>μεικτοί </a:t>
            </a:r>
            <a:r>
              <a:rPr lang="el-GR" sz="2000" dirty="0" smtClean="0"/>
              <a:t>αδένες στην κατηγορία αυτή ανήκουν </a:t>
            </a:r>
          </a:p>
          <a:p>
            <a:endParaRPr lang="el-GR" sz="2000" dirty="0" smtClean="0"/>
          </a:p>
          <a:p>
            <a:r>
              <a:rPr lang="el-GR" sz="2000" dirty="0" smtClean="0"/>
              <a:t>το πάγκρεας, οι όρχεις, οι ωοθήκες κ.ά.</a:t>
            </a:r>
            <a:endParaRPr lang="el-GR" sz="2000" dirty="0"/>
          </a:p>
        </p:txBody>
      </p:sp>
      <p:sp>
        <p:nvSpPr>
          <p:cNvPr id="3" name="Ορθογώνιο 2"/>
          <p:cNvSpPr/>
          <p:nvPr/>
        </p:nvSpPr>
        <p:spPr>
          <a:xfrm>
            <a:off x="89754" y="56124"/>
            <a:ext cx="5418350" cy="461665"/>
          </a:xfrm>
          <a:prstGeom prst="rect">
            <a:avLst/>
          </a:prstGeom>
          <a:solidFill>
            <a:srgbClr val="FFC000"/>
          </a:solidFill>
        </p:spPr>
        <p:txBody>
          <a:bodyPr wrap="square">
            <a:spAutoFit/>
          </a:bodyPr>
          <a:lstStyle/>
          <a:p>
            <a:r>
              <a:rPr lang="el-GR" sz="2400" b="1" dirty="0"/>
              <a:t>Ενδοκρινείς </a:t>
            </a:r>
            <a:r>
              <a:rPr lang="el-GR" sz="2400" b="1" dirty="0" smtClean="0"/>
              <a:t>αδένες (</a:t>
            </a:r>
            <a:r>
              <a:rPr lang="el-GR" sz="2400" b="1" dirty="0" err="1"/>
              <a:t>ορμονοεκκριτικοί</a:t>
            </a:r>
            <a:r>
              <a:rPr lang="el-GR" sz="2400" b="1" dirty="0"/>
              <a:t>)</a:t>
            </a:r>
          </a:p>
        </p:txBody>
      </p:sp>
      <p:sp>
        <p:nvSpPr>
          <p:cNvPr id="4" name="Ορθογώνιο 3"/>
          <p:cNvSpPr/>
          <p:nvPr/>
        </p:nvSpPr>
        <p:spPr>
          <a:xfrm>
            <a:off x="75758" y="517789"/>
            <a:ext cx="5432346" cy="1477328"/>
          </a:xfrm>
          <a:prstGeom prst="rect">
            <a:avLst/>
          </a:prstGeom>
        </p:spPr>
        <p:txBody>
          <a:bodyPr wrap="square">
            <a:spAutoFit/>
          </a:bodyPr>
          <a:lstStyle/>
          <a:p>
            <a:pPr marL="285750" indent="-285750">
              <a:buFont typeface="Wingdings" pitchFamily="2" charset="2"/>
              <a:buChar char="ü"/>
            </a:pPr>
            <a:r>
              <a:rPr lang="el-GR" dirty="0"/>
              <a:t>Είναι αδένες οι οποίοι εκκρίνουν </a:t>
            </a:r>
            <a:r>
              <a:rPr lang="el-GR" dirty="0" smtClean="0"/>
              <a:t>τα συστατικά </a:t>
            </a:r>
            <a:r>
              <a:rPr lang="el-GR" dirty="0"/>
              <a:t>τους απευθείας </a:t>
            </a:r>
            <a:r>
              <a:rPr lang="el-GR" dirty="0" smtClean="0"/>
              <a:t>στον </a:t>
            </a:r>
            <a:r>
              <a:rPr lang="el-GR" dirty="0" err="1" smtClean="0"/>
              <a:t>εξωκυττάριο</a:t>
            </a:r>
            <a:r>
              <a:rPr lang="el-GR" dirty="0" smtClean="0"/>
              <a:t> </a:t>
            </a:r>
            <a:r>
              <a:rPr lang="el-GR" dirty="0"/>
              <a:t>χώρο γύρω από </a:t>
            </a:r>
            <a:r>
              <a:rPr lang="el-GR" dirty="0" smtClean="0"/>
              <a:t>τον αδένα</a:t>
            </a:r>
            <a:r>
              <a:rPr lang="el-GR" dirty="0"/>
              <a:t>.</a:t>
            </a:r>
          </a:p>
          <a:p>
            <a:pPr marL="285750" indent="-285750">
              <a:buFont typeface="Wingdings" pitchFamily="2" charset="2"/>
              <a:buChar char="ü"/>
            </a:pPr>
            <a:r>
              <a:rPr lang="el-GR" dirty="0" smtClean="0"/>
              <a:t>Οι </a:t>
            </a:r>
            <a:r>
              <a:rPr lang="el-GR" dirty="0"/>
              <a:t>ορμόνες αφού διαχυθούν στο </a:t>
            </a:r>
            <a:r>
              <a:rPr lang="el-GR" dirty="0" smtClean="0"/>
              <a:t>αίμα μεταφέρονται </a:t>
            </a:r>
            <a:r>
              <a:rPr lang="el-GR" dirty="0"/>
              <a:t>σε ολόκληρο το σώμα.</a:t>
            </a:r>
          </a:p>
        </p:txBody>
      </p:sp>
    </p:spTree>
    <p:extLst>
      <p:ext uri="{BB962C8B-B14F-4D97-AF65-F5344CB8AC3E}">
        <p14:creationId xmlns:p14="http://schemas.microsoft.com/office/powerpoint/2010/main" val="38222355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2153" y="404664"/>
            <a:ext cx="8928992" cy="5909310"/>
          </a:xfrm>
          <a:prstGeom prst="rect">
            <a:avLst/>
          </a:prstGeom>
          <a:solidFill>
            <a:schemeClr val="accent1">
              <a:lumMod val="60000"/>
              <a:lumOff val="40000"/>
            </a:schemeClr>
          </a:solidFill>
        </p:spPr>
        <p:txBody>
          <a:bodyPr wrap="square">
            <a:spAutoFit/>
          </a:bodyPr>
          <a:lstStyle/>
          <a:p>
            <a:r>
              <a:rPr lang="el-GR" b="1" dirty="0"/>
              <a:t>Έρευνες έχουν δείξει ότι η σειρά εμφάνισης των γνωρισμάτων της ήβης είναι η εξής:</a:t>
            </a:r>
            <a:endParaRPr lang="el-GR" dirty="0"/>
          </a:p>
          <a:p>
            <a:r>
              <a:rPr lang="el-GR" b="1" dirty="0"/>
              <a:t>Στα αγόρια:</a:t>
            </a:r>
          </a:p>
          <a:p>
            <a:r>
              <a:rPr lang="el-GR" dirty="0"/>
              <a:t>Διόγκωση των όρχεων, εμφάνιση της τριχοφυΐας, οι πρώτες αλλαγές στη φωνή, πρώτη εκσπερμάτιση, αυξητικό τίναγμα, τρίχωση των μασχαλών, πτώση του τόνου της φωνής, τρίχωση προσώπου.</a:t>
            </a:r>
          </a:p>
          <a:p>
            <a:r>
              <a:rPr lang="el-GR" dirty="0"/>
              <a:t>Αλλάζει η όψη και το μέγεθος των γεννητικών οργάνων.</a:t>
            </a:r>
          </a:p>
          <a:p>
            <a:r>
              <a:rPr lang="el-GR" dirty="0"/>
              <a:t>Υπάρχουν πιο συχνές στύσεις και, όταν οι αδένες ωριμάσουν, προκαλείται εκσπερμάτιση κατά τη διάρκεια της ημέρας ή της νύχτας (ονείρωξη, ρεύση).</a:t>
            </a:r>
          </a:p>
          <a:p>
            <a:r>
              <a:rPr lang="el-GR" dirty="0"/>
              <a:t>Η πρώτη εκσπερμάτιση μπορεί να συμβεί εντελώς τυχαία. Μπορεί να την προκαλέσει ακόμη και ένα άγγιγμα. Δεν υπάρχει λόγος ανησυχίας. Αντίθετα, το ορμονικό σας ρολόι ξεκινά τη λειτουργία του.</a:t>
            </a:r>
          </a:p>
          <a:p>
            <a:r>
              <a:rPr lang="el-GR" b="1" dirty="0"/>
              <a:t>Στα κορίτσια:</a:t>
            </a:r>
          </a:p>
          <a:p>
            <a:r>
              <a:rPr lang="el-GR" dirty="0"/>
              <a:t>Αρχική διόγκωση του στήθους, εμφάνιση τριχοφυΐας, πρώτη έμμηνη ρύση, τρίχωση μασχαλών.</a:t>
            </a:r>
          </a:p>
          <a:p>
            <a:r>
              <a:rPr lang="el-GR" dirty="0"/>
              <a:t>Οι πόνοι της περιόδου αφορούν, κυρίως, στο πως η κάθε κοπέλα βιώνει ότι είναι κορίτσι, στο τι σημαίνει θηλυκότητα για τη μητέρα της ή για το περιβάλλον της και τι της έχουν μεταδώσει σχετικά.</a:t>
            </a:r>
          </a:p>
          <a:p>
            <a:r>
              <a:rPr lang="el-GR" dirty="0"/>
              <a:t>Αν, λοιπόν, υπάρχουν έντονοι πόνοι, μιλήστε στο γιατρό σας και αν όλα είναι καλά, αλλά οι πόνοι συνεχίζονται, συμβουλευτείτε έναν ψυχολόγο.</a:t>
            </a:r>
          </a:p>
          <a:p>
            <a:r>
              <a:rPr lang="el-GR" b="1" dirty="0"/>
              <a:t>Η σωματική ωριμότητα τόσο στ' αγόρια όσο και στα κορίτσια, οδηγεί στη συνειδητοποίηση του φύλου τους και στο να τοποθετηθούν σε σχέση μ' αυτό.</a:t>
            </a:r>
            <a:endParaRPr lang="el-GR" dirty="0"/>
          </a:p>
        </p:txBody>
      </p:sp>
    </p:spTree>
    <p:extLst>
      <p:ext uri="{BB962C8B-B14F-4D97-AF65-F5344CB8AC3E}">
        <p14:creationId xmlns:p14="http://schemas.microsoft.com/office/powerpoint/2010/main" val="490799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130772">
            <a:off x="1150568" y="2446181"/>
            <a:ext cx="2201244" cy="646331"/>
          </a:xfrm>
          <a:prstGeom prst="rect">
            <a:avLst/>
          </a:prstGeom>
          <a:solidFill>
            <a:srgbClr val="C00000"/>
          </a:solidFill>
        </p:spPr>
        <p:txBody>
          <a:bodyPr wrap="none" rtlCol="0">
            <a:spAutoFit/>
          </a:bodyPr>
          <a:lstStyle>
            <a:defPPr>
              <a:defRPr lang="el-GR"/>
            </a:defPPr>
            <a:lvl1pPr>
              <a:defRPr sz="3600" b="1">
                <a:solidFill>
                  <a:srgbClr val="FFFF00"/>
                </a:solidFill>
              </a:defRPr>
            </a:lvl1pPr>
          </a:lstStyle>
          <a:p>
            <a:r>
              <a:rPr lang="el-GR" dirty="0"/>
              <a:t>Ερωτήσεις</a:t>
            </a:r>
          </a:p>
        </p:txBody>
      </p:sp>
    </p:spTree>
    <p:extLst>
      <p:ext uri="{BB962C8B-B14F-4D97-AF65-F5344CB8AC3E}">
        <p14:creationId xmlns:p14="http://schemas.microsoft.com/office/powerpoint/2010/main" val="6343934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rav32223_46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7493"/>
            <a:ext cx="4752528" cy="6916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483768" y="1916832"/>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5" name="TextBox 4"/>
          <p:cNvSpPr txBox="1"/>
          <p:nvPr/>
        </p:nvSpPr>
        <p:spPr>
          <a:xfrm>
            <a:off x="2483765" y="2276872"/>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7" name="TextBox 6"/>
          <p:cNvSpPr txBox="1"/>
          <p:nvPr/>
        </p:nvSpPr>
        <p:spPr>
          <a:xfrm>
            <a:off x="3707904" y="5733256"/>
            <a:ext cx="1325493" cy="276999"/>
          </a:xfrm>
          <a:prstGeom prst="rect">
            <a:avLst/>
          </a:prstGeom>
          <a:solidFill>
            <a:schemeClr val="tx1">
              <a:lumMod val="50000"/>
              <a:lumOff val="50000"/>
            </a:schemeClr>
          </a:solidFill>
        </p:spPr>
        <p:txBody>
          <a:bodyPr wrap="square" rtlCol="0">
            <a:spAutoFit/>
          </a:bodyPr>
          <a:lstStyle/>
          <a:p>
            <a:r>
              <a:rPr lang="el-GR" sz="1200" dirty="0" smtClean="0"/>
              <a:t>                    </a:t>
            </a:r>
            <a:endParaRPr lang="el-GR" sz="1200" dirty="0"/>
          </a:p>
        </p:txBody>
      </p:sp>
      <p:sp>
        <p:nvSpPr>
          <p:cNvPr id="8" name="TextBox 7"/>
          <p:cNvSpPr txBox="1"/>
          <p:nvPr/>
        </p:nvSpPr>
        <p:spPr>
          <a:xfrm>
            <a:off x="2228052" y="1196752"/>
            <a:ext cx="1983908" cy="307777"/>
          </a:xfrm>
          <a:prstGeom prst="rect">
            <a:avLst/>
          </a:prstGeom>
          <a:solidFill>
            <a:schemeClr val="tx1">
              <a:lumMod val="50000"/>
              <a:lumOff val="50000"/>
            </a:schemeClr>
          </a:solidFill>
        </p:spPr>
        <p:txBody>
          <a:bodyPr wrap="square" rtlCol="0">
            <a:spAutoFit/>
          </a:bodyPr>
          <a:lstStyle/>
          <a:p>
            <a:r>
              <a:rPr lang="el-GR" sz="1400" dirty="0" smtClean="0"/>
              <a:t>                    </a:t>
            </a:r>
            <a:endParaRPr lang="el-GR" sz="1400" dirty="0"/>
          </a:p>
        </p:txBody>
      </p:sp>
      <p:sp>
        <p:nvSpPr>
          <p:cNvPr id="9" name="TextBox 8"/>
          <p:cNvSpPr txBox="1"/>
          <p:nvPr/>
        </p:nvSpPr>
        <p:spPr>
          <a:xfrm>
            <a:off x="2191174" y="188640"/>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10" name="TextBox 9"/>
          <p:cNvSpPr txBox="1"/>
          <p:nvPr/>
        </p:nvSpPr>
        <p:spPr>
          <a:xfrm>
            <a:off x="3165806" y="188640"/>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11" name="TextBox 10"/>
          <p:cNvSpPr txBox="1"/>
          <p:nvPr/>
        </p:nvSpPr>
        <p:spPr>
          <a:xfrm>
            <a:off x="5652120" y="2401834"/>
            <a:ext cx="1152128" cy="276999"/>
          </a:xfrm>
          <a:prstGeom prst="rect">
            <a:avLst/>
          </a:prstGeom>
          <a:solidFill>
            <a:schemeClr val="tx1">
              <a:lumMod val="50000"/>
              <a:lumOff val="50000"/>
            </a:schemeClr>
          </a:solidFill>
        </p:spPr>
        <p:txBody>
          <a:bodyPr wrap="square" rtlCol="0">
            <a:spAutoFit/>
          </a:bodyPr>
          <a:lstStyle/>
          <a:p>
            <a:r>
              <a:rPr lang="el-GR" sz="1200" dirty="0" smtClean="0"/>
              <a:t>                    </a:t>
            </a:r>
            <a:endParaRPr lang="el-GR" sz="1200" dirty="0"/>
          </a:p>
        </p:txBody>
      </p:sp>
      <p:sp>
        <p:nvSpPr>
          <p:cNvPr id="12" name="TextBox 11"/>
          <p:cNvSpPr txBox="1"/>
          <p:nvPr/>
        </p:nvSpPr>
        <p:spPr>
          <a:xfrm>
            <a:off x="2483766" y="3512041"/>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13" name="TextBox 12"/>
          <p:cNvSpPr txBox="1"/>
          <p:nvPr/>
        </p:nvSpPr>
        <p:spPr>
          <a:xfrm>
            <a:off x="2483767" y="3136032"/>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
        <p:nvSpPr>
          <p:cNvPr id="14" name="TextBox 13"/>
          <p:cNvSpPr txBox="1"/>
          <p:nvPr/>
        </p:nvSpPr>
        <p:spPr>
          <a:xfrm>
            <a:off x="2218470" y="4581128"/>
            <a:ext cx="889987" cy="276999"/>
          </a:xfrm>
          <a:prstGeom prst="rect">
            <a:avLst/>
          </a:prstGeom>
          <a:solidFill>
            <a:schemeClr val="tx1">
              <a:lumMod val="50000"/>
              <a:lumOff val="50000"/>
            </a:schemeClr>
          </a:solidFill>
        </p:spPr>
        <p:txBody>
          <a:bodyPr wrap="none" rtlCol="0">
            <a:spAutoFit/>
          </a:bodyPr>
          <a:lstStyle/>
          <a:p>
            <a:r>
              <a:rPr lang="el-GR" sz="1200" dirty="0" smtClean="0"/>
              <a:t>                    </a:t>
            </a:r>
            <a:endParaRPr lang="el-GR" sz="1200" dirty="0"/>
          </a:p>
        </p:txBody>
      </p:sp>
    </p:spTree>
    <p:extLst>
      <p:ext uri="{BB962C8B-B14F-4D97-AF65-F5344CB8AC3E}">
        <p14:creationId xmlns:p14="http://schemas.microsoft.com/office/powerpoint/2010/main" val="3581989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43000" y="1052736"/>
            <a:ext cx="8496944" cy="1015663"/>
          </a:xfrm>
          <a:prstGeom prst="rect">
            <a:avLst/>
          </a:prstGeom>
          <a:solidFill>
            <a:schemeClr val="bg2">
              <a:lumMod val="90000"/>
            </a:schemeClr>
          </a:solidFill>
        </p:spPr>
        <p:txBody>
          <a:bodyPr wrap="square">
            <a:spAutoFit/>
          </a:bodyPr>
          <a:lstStyle/>
          <a:p>
            <a:r>
              <a:rPr lang="el-GR" sz="2000" b="1" dirty="0"/>
              <a:t>Το νευρικό σύστημα και οι ενδοκρινείς αδένες εξυπηρετούν τη </a:t>
            </a:r>
            <a:r>
              <a:rPr lang="el-GR" sz="2000" b="1" dirty="0" smtClean="0"/>
              <a:t>μεταβίβαση μηνυμάτων </a:t>
            </a:r>
            <a:r>
              <a:rPr lang="el-GR" sz="2000" b="1" dirty="0"/>
              <a:t>από ένα σημείο του σώματος σε άλλο. Να αναφέρετε 3 διαφορές </a:t>
            </a:r>
            <a:r>
              <a:rPr lang="el-GR" sz="2000" b="1" dirty="0" smtClean="0"/>
              <a:t>μεταξύ των </a:t>
            </a:r>
            <a:r>
              <a:rPr lang="el-GR" sz="2000" b="1" dirty="0"/>
              <a:t>δύο συστημάτων.</a:t>
            </a:r>
          </a:p>
        </p:txBody>
      </p:sp>
      <p:sp>
        <p:nvSpPr>
          <p:cNvPr id="3" name="Ορθογώνιο 2"/>
          <p:cNvSpPr/>
          <p:nvPr/>
        </p:nvSpPr>
        <p:spPr>
          <a:xfrm>
            <a:off x="323528" y="2420888"/>
            <a:ext cx="8496944" cy="3477875"/>
          </a:xfrm>
          <a:prstGeom prst="rect">
            <a:avLst/>
          </a:prstGeom>
        </p:spPr>
        <p:txBody>
          <a:bodyPr wrap="square">
            <a:spAutoFit/>
          </a:bodyPr>
          <a:lstStyle/>
          <a:p>
            <a:pPr marL="261938" indent="-261938"/>
            <a:r>
              <a:rPr lang="el-GR" sz="2000" dirty="0" smtClean="0"/>
              <a:t>α. </a:t>
            </a:r>
            <a:r>
              <a:rPr lang="el-GR" sz="2000" dirty="0"/>
              <a:t>το νευρικό σύστημα είναι υπεύθυνο για γρήγορη ρύθμιση, ενώ οι </a:t>
            </a:r>
            <a:r>
              <a:rPr lang="el-GR" sz="2000" dirty="0" smtClean="0"/>
              <a:t>ενδοκρινείς αδένες </a:t>
            </a:r>
            <a:r>
              <a:rPr lang="el-GR" sz="2000" dirty="0"/>
              <a:t>για αλλαγές που απαιτούν περισσότερο χρόνο</a:t>
            </a:r>
            <a:r>
              <a:rPr lang="el-GR" sz="2000" dirty="0" smtClean="0"/>
              <a:t>.</a:t>
            </a:r>
          </a:p>
          <a:p>
            <a:pPr marL="261938" indent="-261938"/>
            <a:endParaRPr lang="el-GR" sz="2000" dirty="0"/>
          </a:p>
          <a:p>
            <a:pPr marL="261938" indent="-261938"/>
            <a:r>
              <a:rPr lang="el-GR" sz="2000" dirty="0"/>
              <a:t>β. το νευρικό σύστημα δρα τοπικά, οι ορμόνες όμως που παράγονται από </a:t>
            </a:r>
            <a:r>
              <a:rPr lang="el-GR" sz="2000" dirty="0" smtClean="0"/>
              <a:t>τους ενδοκρινείς </a:t>
            </a:r>
            <a:r>
              <a:rPr lang="el-GR" sz="2000" dirty="0"/>
              <a:t>αδένες, με την κυκλοφορία του αίματος, φτάνουν σε όλα τα </a:t>
            </a:r>
            <a:r>
              <a:rPr lang="el-GR" sz="2000" dirty="0" smtClean="0"/>
              <a:t>κύτταρα του </a:t>
            </a:r>
            <a:r>
              <a:rPr lang="el-GR" sz="2000" dirty="0"/>
              <a:t>οργανισμού</a:t>
            </a:r>
            <a:r>
              <a:rPr lang="el-GR" sz="2000" dirty="0" smtClean="0"/>
              <a:t>.</a:t>
            </a:r>
          </a:p>
          <a:p>
            <a:pPr marL="261938" indent="-261938"/>
            <a:endParaRPr lang="el-GR" sz="2000" dirty="0"/>
          </a:p>
          <a:p>
            <a:pPr marL="261938" indent="-261938"/>
            <a:r>
              <a:rPr lang="el-GR" sz="2000" dirty="0"/>
              <a:t>γ. Το σύστημα των ενδοκρινών αδένων επηρεάζει τις λειτουργίες του </a:t>
            </a:r>
            <a:r>
              <a:rPr lang="el-GR" sz="2000" dirty="0" smtClean="0"/>
              <a:t>οργανισμού </a:t>
            </a:r>
            <a:r>
              <a:rPr lang="el-GR" sz="2000" dirty="0"/>
              <a:t>μακροπρόθεσμα όπως, για παράδειγμα, την ανάπτυξη. Το νευρικό σύστημα</a:t>
            </a:r>
            <a:r>
              <a:rPr lang="el-GR" sz="2000" dirty="0" smtClean="0"/>
              <a:t>, αντίθετα</a:t>
            </a:r>
            <a:r>
              <a:rPr lang="el-GR" sz="2000" dirty="0"/>
              <a:t>, επηρεάζει τις λειτουργίες άμεσα, για παράδειγμα τη ρύθμιση της </a:t>
            </a:r>
            <a:r>
              <a:rPr lang="el-GR" sz="2000" dirty="0" smtClean="0"/>
              <a:t>θερμοκρασίας</a:t>
            </a:r>
            <a:r>
              <a:rPr lang="el-GR" sz="2000" dirty="0"/>
              <a:t>.</a:t>
            </a:r>
          </a:p>
        </p:txBody>
      </p:sp>
      <p:sp>
        <p:nvSpPr>
          <p:cNvPr id="4" name="TextBox 3"/>
          <p:cNvSpPr txBox="1"/>
          <p:nvPr/>
        </p:nvSpPr>
        <p:spPr>
          <a:xfrm rot="20997851">
            <a:off x="211245" y="380075"/>
            <a:ext cx="1128835" cy="400110"/>
          </a:xfrm>
          <a:prstGeom prst="rect">
            <a:avLst/>
          </a:prstGeom>
          <a:solidFill>
            <a:srgbClr val="FFC000"/>
          </a:solidFill>
        </p:spPr>
        <p:txBody>
          <a:bodyPr wrap="none" rtlCol="0">
            <a:spAutoFit/>
          </a:bodyPr>
          <a:lstStyle/>
          <a:p>
            <a:r>
              <a:rPr lang="el-GR" sz="2000" dirty="0" smtClean="0"/>
              <a:t>Ερώτηση</a:t>
            </a:r>
            <a:endParaRPr lang="el-GR" sz="2000" dirty="0"/>
          </a:p>
        </p:txBody>
      </p:sp>
    </p:spTree>
    <p:extLst>
      <p:ext uri="{BB962C8B-B14F-4D97-AF65-F5344CB8AC3E}">
        <p14:creationId xmlns:p14="http://schemas.microsoft.com/office/powerpoint/2010/main" val="1492839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620688"/>
            <a:ext cx="4928978" cy="461665"/>
          </a:xfrm>
          <a:prstGeom prst="rect">
            <a:avLst/>
          </a:prstGeom>
        </p:spPr>
        <p:txBody>
          <a:bodyPr wrap="none">
            <a:spAutoFit/>
          </a:bodyPr>
          <a:lstStyle/>
          <a:p>
            <a:r>
              <a:rPr lang="el-GR" sz="2400" b="1" dirty="0"/>
              <a:t>1. Τι είναι οι ορμόνες και πώς δρουν;</a:t>
            </a:r>
          </a:p>
        </p:txBody>
      </p:sp>
      <p:sp>
        <p:nvSpPr>
          <p:cNvPr id="3" name="Ορθογώνιο 2"/>
          <p:cNvSpPr/>
          <p:nvPr/>
        </p:nvSpPr>
        <p:spPr>
          <a:xfrm>
            <a:off x="323528" y="2120082"/>
            <a:ext cx="8280920" cy="1569660"/>
          </a:xfrm>
          <a:prstGeom prst="rect">
            <a:avLst/>
          </a:prstGeom>
        </p:spPr>
        <p:txBody>
          <a:bodyPr wrap="square">
            <a:spAutoFit/>
          </a:bodyPr>
          <a:lstStyle/>
          <a:p>
            <a:r>
              <a:rPr lang="el-GR" sz="2400" dirty="0" smtClean="0"/>
              <a:t>Ορμόνες </a:t>
            </a:r>
            <a:r>
              <a:rPr lang="el-GR" sz="2400" dirty="0"/>
              <a:t>είναι χημικές ουσίες - μηνύματα, παράγονται από τους ενδοκρινείς </a:t>
            </a:r>
            <a:r>
              <a:rPr lang="el-GR" sz="2400" dirty="0" smtClean="0"/>
              <a:t>αδένες</a:t>
            </a:r>
            <a:r>
              <a:rPr lang="el-GR" sz="2400" dirty="0"/>
              <a:t>, φτάνουν με την κυκλοφορία του αίματος σε όλα τα </a:t>
            </a:r>
            <a:r>
              <a:rPr lang="el-GR" sz="2400" dirty="0" smtClean="0"/>
              <a:t>κύτταρα</a:t>
            </a:r>
            <a:r>
              <a:rPr lang="el-GR" sz="2400" dirty="0"/>
              <a:t>, αλλά διεγείρουν </a:t>
            </a:r>
            <a:r>
              <a:rPr lang="el-GR" sz="2400" dirty="0" smtClean="0"/>
              <a:t>σε </a:t>
            </a:r>
            <a:r>
              <a:rPr lang="el-GR" sz="2400" dirty="0"/>
              <a:t>βιοχημικές δραστηριότητες ορισμένα μόνο από αυτά. </a:t>
            </a:r>
          </a:p>
        </p:txBody>
      </p:sp>
    </p:spTree>
    <p:extLst>
      <p:ext uri="{BB962C8B-B14F-4D97-AF65-F5344CB8AC3E}">
        <p14:creationId xmlns:p14="http://schemas.microsoft.com/office/powerpoint/2010/main" val="191617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67544" y="620688"/>
            <a:ext cx="8352928" cy="830997"/>
          </a:xfrm>
          <a:prstGeom prst="rect">
            <a:avLst/>
          </a:prstGeom>
        </p:spPr>
        <p:txBody>
          <a:bodyPr wrap="square">
            <a:spAutoFit/>
          </a:bodyPr>
          <a:lstStyle/>
          <a:p>
            <a:r>
              <a:rPr lang="el-GR" sz="2400" b="1" dirty="0" smtClean="0"/>
              <a:t>Οι </a:t>
            </a:r>
            <a:r>
              <a:rPr lang="el-GR" sz="2400" b="1" dirty="0"/>
              <a:t>ενδοκρινείς αδένες περιέχουν μεγάλο αριθμό τριχοειδών. Γιατί νομίζετε ότι συμβαίνει αυτό;</a:t>
            </a:r>
          </a:p>
        </p:txBody>
      </p:sp>
      <p:sp>
        <p:nvSpPr>
          <p:cNvPr id="3" name="Ορθογώνιο 2"/>
          <p:cNvSpPr/>
          <p:nvPr/>
        </p:nvSpPr>
        <p:spPr>
          <a:xfrm>
            <a:off x="467544" y="1844824"/>
            <a:ext cx="7992888" cy="830997"/>
          </a:xfrm>
          <a:prstGeom prst="rect">
            <a:avLst/>
          </a:prstGeom>
        </p:spPr>
        <p:txBody>
          <a:bodyPr wrap="square">
            <a:spAutoFit/>
          </a:bodyPr>
          <a:lstStyle/>
          <a:p>
            <a:r>
              <a:rPr lang="el-GR" sz="2400" dirty="0" smtClean="0"/>
              <a:t>Για </a:t>
            </a:r>
            <a:r>
              <a:rPr lang="el-GR" sz="2400" dirty="0"/>
              <a:t>την ταχύτερη είσοδο των ορμονών στην κυκλοφορία του αίματος. </a:t>
            </a:r>
          </a:p>
        </p:txBody>
      </p:sp>
    </p:spTree>
    <p:extLst>
      <p:ext uri="{BB962C8B-B14F-4D97-AF65-F5344CB8AC3E}">
        <p14:creationId xmlns:p14="http://schemas.microsoft.com/office/powerpoint/2010/main" val="5248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5536" y="620688"/>
            <a:ext cx="8352928" cy="1938992"/>
          </a:xfrm>
          <a:prstGeom prst="rect">
            <a:avLst/>
          </a:prstGeom>
        </p:spPr>
        <p:txBody>
          <a:bodyPr wrap="square">
            <a:spAutoFit/>
          </a:bodyPr>
          <a:lstStyle/>
          <a:p>
            <a:r>
              <a:rPr lang="el-GR" sz="2400" b="1" dirty="0"/>
              <a:t>Το πάγκρεας είναι ένας μεικτός αδένας, ο οποίος εκκρίνει ινσουλίνη και παγκρεατικό υγρό.</a:t>
            </a:r>
          </a:p>
          <a:p>
            <a:r>
              <a:rPr lang="el-GR" sz="2400" b="1" dirty="0"/>
              <a:t>(α) Ποιο τμήμα του λειτουργεί ως ενδοκρινής αδένας;</a:t>
            </a:r>
          </a:p>
          <a:p>
            <a:r>
              <a:rPr lang="el-GR" sz="2400" b="1" dirty="0"/>
              <a:t>(β) Τι είναι η ινσουλίνη και ποια είναι η δράση της;</a:t>
            </a:r>
          </a:p>
          <a:p>
            <a:r>
              <a:rPr lang="el-GR" sz="2400" b="1" dirty="0"/>
              <a:t>(γ) Η δράση της ινσουλίνης είναι βραδεία ή ταχεία;</a:t>
            </a:r>
          </a:p>
        </p:txBody>
      </p:sp>
      <p:sp>
        <p:nvSpPr>
          <p:cNvPr id="3" name="Ορθογώνιο 2"/>
          <p:cNvSpPr/>
          <p:nvPr/>
        </p:nvSpPr>
        <p:spPr>
          <a:xfrm>
            <a:off x="395536" y="2852936"/>
            <a:ext cx="8352928" cy="3046988"/>
          </a:xfrm>
          <a:prstGeom prst="rect">
            <a:avLst/>
          </a:prstGeom>
        </p:spPr>
        <p:txBody>
          <a:bodyPr wrap="square">
            <a:spAutoFit/>
          </a:bodyPr>
          <a:lstStyle/>
          <a:p>
            <a:pPr marL="354013" indent="-354013"/>
            <a:r>
              <a:rPr lang="el-GR" sz="2400" dirty="0"/>
              <a:t>(α) Ποιο τμήμα του λειτουργεί σαν ενδοκρινής αδένας; </a:t>
            </a:r>
          </a:p>
          <a:p>
            <a:pPr marL="354013" indent="-354013"/>
            <a:r>
              <a:rPr lang="el-GR" sz="2400" dirty="0" smtClean="0"/>
              <a:t>      Τα </a:t>
            </a:r>
            <a:r>
              <a:rPr lang="el-GR" sz="2400" dirty="0"/>
              <a:t>νησίδια του </a:t>
            </a:r>
            <a:r>
              <a:rPr lang="el-GR" sz="2400" dirty="0" err="1"/>
              <a:t>Langerhans</a:t>
            </a:r>
            <a:r>
              <a:rPr lang="el-GR" sz="2400" dirty="0"/>
              <a:t> </a:t>
            </a:r>
          </a:p>
          <a:p>
            <a:pPr marL="354013" indent="-354013"/>
            <a:r>
              <a:rPr lang="el-GR" sz="2400" dirty="0"/>
              <a:t>(β) Τι είναι η ινσουλίνη και ποια είναι η δράση της; </a:t>
            </a:r>
          </a:p>
          <a:p>
            <a:pPr marL="354013" indent="-354013"/>
            <a:r>
              <a:rPr lang="el-GR" sz="2400" dirty="0" smtClean="0"/>
              <a:t>      Η </a:t>
            </a:r>
            <a:r>
              <a:rPr lang="el-GR" sz="2400" dirty="0"/>
              <a:t>ινσουλίνη είναι ορμόνη, παράγεται από την ενδοκρινή μοίρα του παγκρέατος </a:t>
            </a:r>
            <a:r>
              <a:rPr lang="el-GR" sz="2400" dirty="0" smtClean="0"/>
              <a:t>και </a:t>
            </a:r>
            <a:r>
              <a:rPr lang="el-GR" sz="2400" dirty="0"/>
              <a:t>ρυθμίζει τη συγκέντρωση της γλυκόζης στο αίμα. </a:t>
            </a:r>
          </a:p>
          <a:p>
            <a:pPr marL="354013" indent="-354013"/>
            <a:r>
              <a:rPr lang="el-GR" sz="2400" dirty="0"/>
              <a:t>(γ) Η δράση της ινσουλίνης είναι βραδείας ή ταχείας δράσης; </a:t>
            </a:r>
          </a:p>
          <a:p>
            <a:pPr marL="354013" indent="-354013"/>
            <a:r>
              <a:rPr lang="el-GR" sz="2400" dirty="0" smtClean="0"/>
              <a:t>      Βραδείας</a:t>
            </a:r>
            <a:r>
              <a:rPr lang="el-GR" sz="2400" dirty="0"/>
              <a:t>. </a:t>
            </a:r>
          </a:p>
        </p:txBody>
      </p:sp>
    </p:spTree>
    <p:extLst>
      <p:ext uri="{BB962C8B-B14F-4D97-AF65-F5344CB8AC3E}">
        <p14:creationId xmlns:p14="http://schemas.microsoft.com/office/powerpoint/2010/main" val="41072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05853" y="117212"/>
            <a:ext cx="8712968" cy="2246769"/>
          </a:xfrm>
          <a:prstGeom prst="rect">
            <a:avLst/>
          </a:prstGeom>
        </p:spPr>
        <p:txBody>
          <a:bodyPr wrap="square">
            <a:spAutoFit/>
          </a:bodyPr>
          <a:lstStyle/>
          <a:p>
            <a:r>
              <a:rPr lang="el-GR" sz="2000" dirty="0"/>
              <a:t>Αφού μελετήσετε τον πίνακα που ακολουθεί, να απαντήσετε στις παρακάτω ερωτήσεις: Ποια </a:t>
            </a:r>
            <a:r>
              <a:rPr lang="el-GR" sz="2000" dirty="0" smtClean="0"/>
              <a:t>ορμόνη</a:t>
            </a:r>
            <a:endParaRPr lang="el-GR" sz="2000" dirty="0"/>
          </a:p>
          <a:p>
            <a:r>
              <a:rPr lang="el-GR" sz="2000" dirty="0"/>
              <a:t>α. κάνει έναν άνθρωπο πιο δραστήριο;</a:t>
            </a:r>
          </a:p>
          <a:p>
            <a:r>
              <a:rPr lang="el-GR" sz="2000" dirty="0"/>
              <a:t>β. προκαλεί ένα αίσθημα απογοήτευσης και αδιαθεσία στο στομάχι (στρες);</a:t>
            </a:r>
          </a:p>
          <a:p>
            <a:r>
              <a:rPr lang="el-GR" sz="2000" dirty="0"/>
              <a:t>γ. προκαλεί την παραγωγή σπερματοζωαρίων στα αρσενικά άτομα;</a:t>
            </a:r>
          </a:p>
          <a:p>
            <a:r>
              <a:rPr lang="el-GR" sz="2000" dirty="0"/>
              <a:t>δ. παράγεται από έναν αδένα που βρίσκεται στο λαιμό;</a:t>
            </a:r>
          </a:p>
          <a:p>
            <a:r>
              <a:rPr lang="el-GR" sz="2000" dirty="0"/>
              <a:t>ε. προάγει την ανάπτυξη;</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14" t="13067" r="53123" b="12500"/>
          <a:stretch/>
        </p:blipFill>
        <p:spPr bwMode="auto">
          <a:xfrm>
            <a:off x="205853" y="2363981"/>
            <a:ext cx="6228183" cy="416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6807377" y="3057574"/>
            <a:ext cx="2085103" cy="369332"/>
          </a:xfrm>
          <a:prstGeom prst="rect">
            <a:avLst/>
          </a:prstGeom>
        </p:spPr>
        <p:txBody>
          <a:bodyPr wrap="square">
            <a:spAutoFit/>
          </a:bodyPr>
          <a:lstStyle/>
          <a:p>
            <a:r>
              <a:rPr lang="el-GR" dirty="0"/>
              <a:t>(α) </a:t>
            </a:r>
            <a:r>
              <a:rPr lang="el-GR" dirty="0" smtClean="0"/>
              <a:t>(</a:t>
            </a:r>
            <a:r>
              <a:rPr lang="el-GR" dirty="0"/>
              <a:t>αδρεναλίνη</a:t>
            </a:r>
            <a:r>
              <a:rPr lang="el-GR" dirty="0" smtClean="0"/>
              <a:t>)</a:t>
            </a:r>
            <a:endParaRPr lang="el-GR" dirty="0"/>
          </a:p>
        </p:txBody>
      </p:sp>
      <p:sp>
        <p:nvSpPr>
          <p:cNvPr id="5" name="Ορθογώνιο 4"/>
          <p:cNvSpPr/>
          <p:nvPr/>
        </p:nvSpPr>
        <p:spPr>
          <a:xfrm>
            <a:off x="6798490" y="3624069"/>
            <a:ext cx="2085103" cy="369332"/>
          </a:xfrm>
          <a:prstGeom prst="rect">
            <a:avLst/>
          </a:prstGeom>
        </p:spPr>
        <p:txBody>
          <a:bodyPr wrap="square">
            <a:spAutoFit/>
          </a:bodyPr>
          <a:lstStyle/>
          <a:p>
            <a:r>
              <a:rPr lang="el-GR" dirty="0" smtClean="0"/>
              <a:t>(β) (</a:t>
            </a:r>
            <a:r>
              <a:rPr lang="el-GR" dirty="0"/>
              <a:t>αδρεναλίνη</a:t>
            </a:r>
            <a:r>
              <a:rPr lang="el-GR" dirty="0" smtClean="0"/>
              <a:t>)</a:t>
            </a:r>
            <a:endParaRPr lang="el-GR" dirty="0"/>
          </a:p>
        </p:txBody>
      </p:sp>
      <p:sp>
        <p:nvSpPr>
          <p:cNvPr id="4" name="Ορθογώνιο 3"/>
          <p:cNvSpPr/>
          <p:nvPr/>
        </p:nvSpPr>
        <p:spPr>
          <a:xfrm>
            <a:off x="6807377" y="4260671"/>
            <a:ext cx="2286000" cy="369332"/>
          </a:xfrm>
          <a:prstGeom prst="rect">
            <a:avLst/>
          </a:prstGeom>
        </p:spPr>
        <p:txBody>
          <a:bodyPr wrap="square">
            <a:spAutoFit/>
          </a:bodyPr>
          <a:lstStyle/>
          <a:p>
            <a:r>
              <a:rPr lang="el-GR" dirty="0"/>
              <a:t>(γ</a:t>
            </a:r>
            <a:r>
              <a:rPr lang="el-GR" dirty="0" smtClean="0"/>
              <a:t>) </a:t>
            </a:r>
            <a:r>
              <a:rPr lang="el-GR" dirty="0"/>
              <a:t>(</a:t>
            </a:r>
            <a:r>
              <a:rPr lang="el-GR" dirty="0" smtClean="0"/>
              <a:t>ανδρικές </a:t>
            </a:r>
            <a:r>
              <a:rPr lang="el-GR" dirty="0"/>
              <a:t>ορμόνες) </a:t>
            </a:r>
          </a:p>
        </p:txBody>
      </p:sp>
      <p:sp>
        <p:nvSpPr>
          <p:cNvPr id="6" name="Ορθογώνιο 5"/>
          <p:cNvSpPr/>
          <p:nvPr/>
        </p:nvSpPr>
        <p:spPr>
          <a:xfrm>
            <a:off x="6829081" y="4816916"/>
            <a:ext cx="1648100" cy="369332"/>
          </a:xfrm>
          <a:prstGeom prst="rect">
            <a:avLst/>
          </a:prstGeom>
        </p:spPr>
        <p:txBody>
          <a:bodyPr wrap="square">
            <a:spAutoFit/>
          </a:bodyPr>
          <a:lstStyle/>
          <a:p>
            <a:r>
              <a:rPr lang="el-GR" dirty="0"/>
              <a:t>(δ</a:t>
            </a:r>
            <a:r>
              <a:rPr lang="el-GR" dirty="0" smtClean="0"/>
              <a:t>) </a:t>
            </a:r>
            <a:r>
              <a:rPr lang="el-GR" dirty="0"/>
              <a:t>(θυροξίνη) </a:t>
            </a:r>
          </a:p>
        </p:txBody>
      </p:sp>
      <p:sp>
        <p:nvSpPr>
          <p:cNvPr id="7" name="Ορθογώνιο 6"/>
          <p:cNvSpPr/>
          <p:nvPr/>
        </p:nvSpPr>
        <p:spPr>
          <a:xfrm>
            <a:off x="6804248" y="5301208"/>
            <a:ext cx="2236190" cy="369332"/>
          </a:xfrm>
          <a:prstGeom prst="rect">
            <a:avLst/>
          </a:prstGeom>
        </p:spPr>
        <p:txBody>
          <a:bodyPr wrap="none">
            <a:spAutoFit/>
          </a:bodyPr>
          <a:lstStyle/>
          <a:p>
            <a:r>
              <a:rPr lang="el-GR" dirty="0"/>
              <a:t>(ε) </a:t>
            </a:r>
            <a:r>
              <a:rPr lang="el-GR" dirty="0" smtClean="0"/>
              <a:t>(</a:t>
            </a:r>
            <a:r>
              <a:rPr lang="el-GR" dirty="0"/>
              <a:t>αυξητική ορμόνη)</a:t>
            </a:r>
          </a:p>
        </p:txBody>
      </p:sp>
    </p:spTree>
    <p:extLst>
      <p:ext uri="{BB962C8B-B14F-4D97-AF65-F5344CB8AC3E}">
        <p14:creationId xmlns:p14="http://schemas.microsoft.com/office/powerpoint/2010/main" val="159103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7504" y="476672"/>
            <a:ext cx="88569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marL="363538" indent="-363538">
              <a:buAutoNum type="arabicPeriod"/>
            </a:pPr>
            <a:r>
              <a:rPr lang="el-GR" sz="2400" dirty="0" smtClean="0">
                <a:latin typeface="Cambria" pitchFamily="18" charset="0"/>
              </a:rPr>
              <a:t>Το </a:t>
            </a:r>
            <a:r>
              <a:rPr lang="el-GR" sz="2400" dirty="0">
                <a:latin typeface="Cambria" pitchFamily="18" charset="0"/>
              </a:rPr>
              <a:t>ενδοκρινικό σύστημα αποτελείται από αδένες που εκκρίνουν στο αίμα χημικές ουσίες μηνύματα τις </a:t>
            </a:r>
            <a:r>
              <a:rPr lang="el-GR" sz="2400" dirty="0" smtClean="0">
                <a:latin typeface="Cambria" pitchFamily="18" charset="0"/>
              </a:rPr>
              <a:t>............................, οι </a:t>
            </a:r>
            <a:r>
              <a:rPr lang="el-GR" sz="2400" dirty="0">
                <a:latin typeface="Cambria" pitchFamily="18" charset="0"/>
              </a:rPr>
              <a:t>οποίες ταξιδεύουν στο σώμα και ρυθμίζουν </a:t>
            </a:r>
            <a:r>
              <a:rPr lang="el-GR" sz="2400" dirty="0" smtClean="0">
                <a:latin typeface="Cambria" pitchFamily="18" charset="0"/>
              </a:rPr>
              <a:t>..................  ...............</a:t>
            </a:r>
            <a:endParaRPr lang="en-US" sz="2400" dirty="0" smtClean="0">
              <a:latin typeface="Cambria" pitchFamily="18" charset="0"/>
            </a:endParaRPr>
          </a:p>
          <a:p>
            <a:pPr marL="457200" indent="-457200">
              <a:buAutoNum type="arabicPeriod"/>
            </a:pPr>
            <a:endParaRPr lang="en-US" sz="2400" dirty="0">
              <a:latin typeface="Cambria" pitchFamily="18" charset="0"/>
            </a:endParaRPr>
          </a:p>
          <a:p>
            <a:pPr marL="363538" indent="-363538"/>
            <a:r>
              <a:rPr lang="en-US" sz="2400" dirty="0" smtClean="0">
                <a:latin typeface="Cambria" pitchFamily="18" charset="0"/>
              </a:rPr>
              <a:t>2. </a:t>
            </a:r>
            <a:r>
              <a:rPr lang="el-GR" sz="2400" dirty="0" smtClean="0">
                <a:latin typeface="Cambria" pitchFamily="18" charset="0"/>
              </a:rPr>
              <a:t>Ποιος </a:t>
            </a:r>
            <a:r>
              <a:rPr lang="el-GR" sz="2400" dirty="0">
                <a:latin typeface="Cambria" pitchFamily="18" charset="0"/>
              </a:rPr>
              <a:t>αδένας ρυθμίζει τη θερμοκρασία του σώματος και το ισοζύγιο του νερού; </a:t>
            </a:r>
            <a:r>
              <a:rPr lang="el-GR" sz="2400" dirty="0" smtClean="0">
                <a:latin typeface="Cambria" pitchFamily="18" charset="0"/>
              </a:rPr>
              <a:t>.....................................................</a:t>
            </a:r>
            <a:endParaRPr lang="el-GR" sz="2400" dirty="0">
              <a:latin typeface="Cambria" pitchFamily="18" charset="0"/>
            </a:endParaRPr>
          </a:p>
          <a:p>
            <a:pPr marL="363538" indent="-363538"/>
            <a:endParaRPr lang="el-GR" sz="2400" dirty="0" smtClean="0">
              <a:latin typeface="Cambria" pitchFamily="18" charset="0"/>
            </a:endParaRPr>
          </a:p>
          <a:p>
            <a:pPr marL="363538" indent="-363538"/>
            <a:r>
              <a:rPr lang="el-GR" sz="2400" dirty="0" smtClean="0">
                <a:latin typeface="Cambria" pitchFamily="18" charset="0"/>
              </a:rPr>
              <a:t>3. Τι </a:t>
            </a:r>
            <a:r>
              <a:rPr lang="el-GR" sz="2400" dirty="0">
                <a:latin typeface="Cambria" pitchFamily="18" charset="0"/>
              </a:rPr>
              <a:t>ελέγχει η υπόφυση</a:t>
            </a:r>
            <a:r>
              <a:rPr lang="el-GR" sz="2400" dirty="0" smtClean="0">
                <a:latin typeface="Cambria" pitchFamily="18" charset="0"/>
              </a:rPr>
              <a:t>; .....................................................</a:t>
            </a:r>
            <a:endParaRPr lang="el-GR" sz="2400" dirty="0">
              <a:latin typeface="Cambria" pitchFamily="18" charset="0"/>
            </a:endParaRPr>
          </a:p>
          <a:p>
            <a:pPr marL="457200" indent="-457200">
              <a:buAutoNum type="arabicPeriod"/>
            </a:pPr>
            <a:endParaRPr lang="el-GR" sz="2400" dirty="0">
              <a:latin typeface="Cambria" pitchFamily="18" charset="0"/>
            </a:endParaRPr>
          </a:p>
          <a:p>
            <a:r>
              <a:rPr lang="el-GR" sz="2400" dirty="0" smtClean="0">
                <a:latin typeface="Cambria" pitchFamily="18" charset="0"/>
              </a:rPr>
              <a:t>4. Τι </a:t>
            </a:r>
            <a:r>
              <a:rPr lang="el-GR" sz="2400" dirty="0">
                <a:latin typeface="Cambria" pitchFamily="18" charset="0"/>
              </a:rPr>
              <a:t>ελέγχει ο θυρεοειδής αδένας</a:t>
            </a:r>
            <a:r>
              <a:rPr lang="el-GR" sz="2400" dirty="0" smtClean="0">
                <a:latin typeface="Cambria" pitchFamily="18" charset="0"/>
              </a:rPr>
              <a:t>;</a:t>
            </a:r>
            <a:r>
              <a:rPr lang="el-GR" sz="2400" dirty="0">
                <a:latin typeface="Cambria" pitchFamily="18" charset="0"/>
              </a:rPr>
              <a:t>	............................................. 	</a:t>
            </a:r>
            <a:endParaRPr lang="el-GR" sz="2400" dirty="0" smtClean="0">
              <a:latin typeface="Cambria" pitchFamily="18" charset="0"/>
            </a:endParaRPr>
          </a:p>
          <a:p>
            <a:endParaRPr lang="el-GR" sz="2400" dirty="0">
              <a:latin typeface="Cambria" pitchFamily="18" charset="0"/>
            </a:endParaRPr>
          </a:p>
          <a:p>
            <a:r>
              <a:rPr lang="el-GR" sz="2400" dirty="0" smtClean="0">
                <a:latin typeface="Cambria" pitchFamily="18" charset="0"/>
              </a:rPr>
              <a:t>5. Τι </a:t>
            </a:r>
            <a:r>
              <a:rPr lang="el-GR" sz="2400" dirty="0">
                <a:latin typeface="Cambria" pitchFamily="18" charset="0"/>
              </a:rPr>
              <a:t>ελέγχει ο παραθυρεοειδής αδένας</a:t>
            </a:r>
            <a:r>
              <a:rPr lang="el-GR" sz="2400" dirty="0" smtClean="0">
                <a:latin typeface="Cambria" pitchFamily="18" charset="0"/>
              </a:rPr>
              <a:t>;  .............................................</a:t>
            </a:r>
            <a:endParaRPr lang="el-GR" sz="2400" dirty="0">
              <a:latin typeface="Cambria" pitchFamily="18" charset="0"/>
            </a:endParaRPr>
          </a:p>
        </p:txBody>
      </p:sp>
      <p:sp>
        <p:nvSpPr>
          <p:cNvPr id="3" name="Ορθογώνιο 2"/>
          <p:cNvSpPr/>
          <p:nvPr/>
        </p:nvSpPr>
        <p:spPr>
          <a:xfrm>
            <a:off x="3846192" y="2340869"/>
            <a:ext cx="1416478" cy="369332"/>
          </a:xfrm>
          <a:prstGeom prst="rect">
            <a:avLst/>
          </a:prstGeom>
        </p:spPr>
        <p:txBody>
          <a:bodyPr wrap="none">
            <a:spAutoFit/>
          </a:bodyPr>
          <a:lstStyle/>
          <a:p>
            <a:r>
              <a:rPr lang="el-GR" b="1" dirty="0" smtClean="0"/>
              <a:t>Υποθάλαμος</a:t>
            </a:r>
            <a:endParaRPr lang="el-GR" b="1" dirty="0"/>
          </a:p>
        </p:txBody>
      </p:sp>
    </p:spTree>
    <p:extLst>
      <p:ext uri="{BB962C8B-B14F-4D97-AF65-F5344CB8AC3E}">
        <p14:creationId xmlns:p14="http://schemas.microsoft.com/office/powerpoint/2010/main" val="11243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23528" y="260648"/>
            <a:ext cx="8496944"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marL="363538" indent="-363538"/>
            <a:r>
              <a:rPr lang="el-GR" sz="2400" dirty="0" smtClean="0">
                <a:latin typeface="Cambria" pitchFamily="18" charset="0"/>
              </a:rPr>
              <a:t>6. Να </a:t>
            </a:r>
            <a:r>
              <a:rPr lang="el-GR" sz="2400" dirty="0">
                <a:latin typeface="Cambria" pitchFamily="18" charset="0"/>
              </a:rPr>
              <a:t>καταγράψετε 2 ορμόνες που εκκρίνουν τα επινεφρίδια και τον ρόλο τους σε ανθρώπινες λειτουργίες.</a:t>
            </a:r>
          </a:p>
          <a:p>
            <a:r>
              <a:rPr lang="el-GR" sz="2400" dirty="0">
                <a:latin typeface="Cambria" pitchFamily="18" charset="0"/>
              </a:rPr>
              <a:t> </a:t>
            </a:r>
            <a:r>
              <a:rPr lang="el-GR" sz="2400" dirty="0" smtClean="0">
                <a:latin typeface="Cambria" pitchFamily="18" charset="0"/>
              </a:rPr>
              <a:t>    ........................................................................................................</a:t>
            </a:r>
            <a:endParaRPr lang="el-GR" sz="2400" dirty="0">
              <a:latin typeface="Cambria" pitchFamily="18" charset="0"/>
            </a:endParaRPr>
          </a:p>
          <a:p>
            <a:endParaRPr lang="el-GR" sz="2400" dirty="0">
              <a:latin typeface="Cambria" pitchFamily="18" charset="0"/>
            </a:endParaRPr>
          </a:p>
          <a:p>
            <a:pPr marL="261938" indent="-261938"/>
            <a:r>
              <a:rPr lang="el-GR" sz="2400" dirty="0">
                <a:latin typeface="Cambria" pitchFamily="18" charset="0"/>
              </a:rPr>
              <a:t>7. Να καταγράψετε 2 ορμόνες που εκκρίνει το πάγκρεας και τον ρόλο τους σε ανθρώπινες λειτουργίες.</a:t>
            </a:r>
          </a:p>
          <a:p>
            <a:r>
              <a:rPr lang="el-GR" sz="2400" dirty="0">
                <a:latin typeface="Cambria" pitchFamily="18" charset="0"/>
              </a:rPr>
              <a:t> </a:t>
            </a:r>
            <a:r>
              <a:rPr lang="el-GR" sz="2400" dirty="0" smtClean="0">
                <a:latin typeface="Cambria" pitchFamily="18" charset="0"/>
              </a:rPr>
              <a:t>    ........................................................................................................</a:t>
            </a:r>
          </a:p>
          <a:p>
            <a:endParaRPr lang="el-GR" sz="2400" dirty="0">
              <a:latin typeface="Cambria" pitchFamily="18" charset="0"/>
            </a:endParaRPr>
          </a:p>
          <a:p>
            <a:pPr marL="261938" indent="-261938"/>
            <a:r>
              <a:rPr lang="el-GR" sz="2400" dirty="0" smtClean="0">
                <a:latin typeface="Cambria" pitchFamily="18" charset="0"/>
              </a:rPr>
              <a:t>8. Συνοψίζοντας </a:t>
            </a:r>
            <a:r>
              <a:rPr lang="el-GR" sz="2400" dirty="0">
                <a:latin typeface="Cambria" pitchFamily="18" charset="0"/>
              </a:rPr>
              <a:t>τα συμπεράσματά σας να απαντήσετε στις παρακάτω ερωτήσεις. </a:t>
            </a:r>
            <a:r>
              <a:rPr lang="el-GR" sz="2400" dirty="0" smtClean="0">
                <a:latin typeface="Cambria" pitchFamily="18" charset="0"/>
              </a:rPr>
              <a:t>Ποια </a:t>
            </a:r>
            <a:r>
              <a:rPr lang="el-GR" sz="2400" dirty="0">
                <a:latin typeface="Cambria" pitchFamily="18" charset="0"/>
              </a:rPr>
              <a:t>ορμόνη ή </a:t>
            </a:r>
            <a:r>
              <a:rPr lang="el-GR" sz="2400" dirty="0" smtClean="0">
                <a:latin typeface="Cambria" pitchFamily="18" charset="0"/>
              </a:rPr>
              <a:t>αδένας</a:t>
            </a:r>
            <a:r>
              <a:rPr lang="el-GR" sz="2400" dirty="0">
                <a:latin typeface="Cambria" pitchFamily="18" charset="0"/>
              </a:rPr>
              <a:t>:</a:t>
            </a:r>
          </a:p>
          <a:p>
            <a:pPr indent="261938"/>
            <a:r>
              <a:rPr lang="el-GR" sz="2400" dirty="0" smtClean="0">
                <a:latin typeface="Cambria" pitchFamily="18" charset="0"/>
              </a:rPr>
              <a:t>Α</a:t>
            </a:r>
            <a:r>
              <a:rPr lang="el-GR" sz="2400" dirty="0">
                <a:latin typeface="Cambria" pitchFamily="18" charset="0"/>
              </a:rPr>
              <a:t>. Αυξάνει τον καρδιακό ρυθμό και προκαλεί αίσθημα στρες;</a:t>
            </a:r>
          </a:p>
          <a:p>
            <a:pPr indent="261938"/>
            <a:r>
              <a:rPr lang="el-GR" sz="2400" dirty="0" smtClean="0">
                <a:latin typeface="Cambria" pitchFamily="18" charset="0"/>
              </a:rPr>
              <a:t>Β</a:t>
            </a:r>
            <a:r>
              <a:rPr lang="el-GR" sz="2400" dirty="0">
                <a:latin typeface="Cambria" pitchFamily="18" charset="0"/>
              </a:rPr>
              <a:t>. Ρυθμίζει τη συγκέντρωση της γλυκόζη στο αίμα;</a:t>
            </a:r>
          </a:p>
          <a:p>
            <a:pPr indent="261938"/>
            <a:r>
              <a:rPr lang="el-GR" sz="2400" dirty="0" smtClean="0">
                <a:latin typeface="Cambria" pitchFamily="18" charset="0"/>
              </a:rPr>
              <a:t>Γ</a:t>
            </a:r>
            <a:r>
              <a:rPr lang="el-GR" sz="2400" dirty="0">
                <a:latin typeface="Cambria" pitchFamily="18" charset="0"/>
              </a:rPr>
              <a:t>. Ελέγχει την ανάπτυξη του οργανισμού;</a:t>
            </a:r>
          </a:p>
          <a:p>
            <a:endParaRPr lang="el-GR" sz="2400" dirty="0">
              <a:latin typeface="Cambria" pitchFamily="18" charset="0"/>
            </a:endParaRPr>
          </a:p>
          <a:p>
            <a:endParaRPr lang="el-GR" sz="2400" dirty="0">
              <a:latin typeface="Cambria" pitchFamily="18" charset="0"/>
            </a:endParaRPr>
          </a:p>
          <a:p>
            <a:endParaRPr lang="el-GR" sz="2400" dirty="0">
              <a:latin typeface="Cambria" pitchFamily="18" charset="0"/>
            </a:endParaRPr>
          </a:p>
          <a:p>
            <a:endParaRPr lang="el-GR" sz="2400" dirty="0"/>
          </a:p>
        </p:txBody>
      </p:sp>
    </p:spTree>
    <p:extLst>
      <p:ext uri="{BB962C8B-B14F-4D97-AF65-F5344CB8AC3E}">
        <p14:creationId xmlns:p14="http://schemas.microsoft.com/office/powerpoint/2010/main" val="110716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http://www.hariskonstantinidis.gr/wp-content/uploads/xeirourgiki-endokrinon-adenon-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76003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409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467544" y="332656"/>
            <a:ext cx="8208912" cy="1015663"/>
          </a:xfrm>
          <a:prstGeom prst="rect">
            <a:avLst/>
          </a:prstGeom>
        </p:spPr>
        <p:txBody>
          <a:bodyPr wrap="square">
            <a:spAutoFit/>
          </a:bodyPr>
          <a:lstStyle/>
          <a:p>
            <a:r>
              <a:rPr lang="el-GR" sz="2000" dirty="0" smtClean="0"/>
              <a:t>Όπως αναφέρθηκε</a:t>
            </a:r>
          </a:p>
          <a:p>
            <a:r>
              <a:rPr lang="el-GR" sz="2000" dirty="0" smtClean="0"/>
              <a:t>οι </a:t>
            </a:r>
            <a:r>
              <a:rPr lang="el-GR" sz="2000" dirty="0"/>
              <a:t>ενδοκρινείς αδένες είναι η υπόφυση, η επίφυση, τα επινεφρίδια, ο θυρεοειδής αδένας, οι παραθυρεοειδείς αδένες, οι ωοθήκες και οι όρχεις</a:t>
            </a:r>
          </a:p>
        </p:txBody>
      </p:sp>
      <p:sp>
        <p:nvSpPr>
          <p:cNvPr id="4" name="Ορθογώνιο 3"/>
          <p:cNvSpPr/>
          <p:nvPr/>
        </p:nvSpPr>
        <p:spPr>
          <a:xfrm>
            <a:off x="334074" y="2132856"/>
            <a:ext cx="8208912" cy="4093428"/>
          </a:xfrm>
          <a:prstGeom prst="rect">
            <a:avLst/>
          </a:prstGeom>
        </p:spPr>
        <p:txBody>
          <a:bodyPr wrap="square">
            <a:spAutoFit/>
          </a:bodyPr>
          <a:lstStyle/>
          <a:p>
            <a:r>
              <a:rPr lang="el-GR" sz="2000" dirty="0"/>
              <a:t>Ωστόσο, </a:t>
            </a:r>
            <a:endParaRPr lang="el-GR" sz="2000" dirty="0" smtClean="0"/>
          </a:p>
          <a:p>
            <a:r>
              <a:rPr lang="el-GR" sz="2000" dirty="0" smtClean="0"/>
              <a:t>σε </a:t>
            </a:r>
            <a:r>
              <a:rPr lang="el-GR" sz="2000" dirty="0"/>
              <a:t>πολλά όργανα παρατηρούνται κυτταρικές αθροίσεις, που έχουν εξειδικευτεί στην παραγωγή ορμονών. </a:t>
            </a:r>
            <a:endParaRPr lang="el-GR" sz="2000" dirty="0" smtClean="0"/>
          </a:p>
          <a:p>
            <a:endParaRPr lang="el-GR" sz="2000" dirty="0" smtClean="0"/>
          </a:p>
          <a:p>
            <a:r>
              <a:rPr lang="el-GR" sz="2000" dirty="0" smtClean="0"/>
              <a:t>Για </a:t>
            </a:r>
            <a:r>
              <a:rPr lang="el-GR" sz="2000" dirty="0"/>
              <a:t>παράδειγμα, τα νησίδια του παγκρέατος παράγουν ινσουλίνη, </a:t>
            </a:r>
            <a:r>
              <a:rPr lang="el-GR" sz="2000" dirty="0" err="1"/>
              <a:t>γλυκαγόνη</a:t>
            </a:r>
            <a:r>
              <a:rPr lang="el-GR" sz="2000" dirty="0"/>
              <a:t> και </a:t>
            </a:r>
            <a:r>
              <a:rPr lang="el-GR" sz="2000" dirty="0" err="1"/>
              <a:t>σωματοστατίνη</a:t>
            </a:r>
            <a:r>
              <a:rPr lang="el-GR" sz="2000" dirty="0"/>
              <a:t>, ενώ η </a:t>
            </a:r>
            <a:r>
              <a:rPr lang="el-GR" sz="2000" dirty="0" err="1"/>
              <a:t>παρασπειραματική</a:t>
            </a:r>
            <a:r>
              <a:rPr lang="el-GR" sz="2000" dirty="0"/>
              <a:t> συσκευή του νεφρού εκκρίνει την ορμόνη </a:t>
            </a:r>
            <a:r>
              <a:rPr lang="el-GR" sz="2000" dirty="0" err="1"/>
              <a:t>ρενίνη</a:t>
            </a:r>
            <a:r>
              <a:rPr lang="el-GR" sz="2000" dirty="0"/>
              <a:t>. </a:t>
            </a:r>
            <a:endParaRPr lang="el-GR" sz="2000" dirty="0" smtClean="0"/>
          </a:p>
          <a:p>
            <a:r>
              <a:rPr lang="el-GR" sz="2000" dirty="0" smtClean="0"/>
              <a:t>Εξάλλου</a:t>
            </a:r>
            <a:r>
              <a:rPr lang="el-GR" sz="2000" dirty="0"/>
              <a:t>, και περιοχές του Κεντρικού Νευρικού Συστήματος, όπως ο υποθάλαμος, έχουν την ικανότητα παραγωγής ουσιών με ορμονική δράση. </a:t>
            </a:r>
            <a:endParaRPr lang="el-GR" sz="2000" dirty="0" smtClean="0"/>
          </a:p>
          <a:p>
            <a:endParaRPr lang="el-GR" sz="2000" dirty="0"/>
          </a:p>
          <a:p>
            <a:r>
              <a:rPr lang="el-GR" sz="2000" dirty="0" smtClean="0"/>
              <a:t>Τέλος</a:t>
            </a:r>
            <a:r>
              <a:rPr lang="el-GR" sz="2000" dirty="0"/>
              <a:t>, ουσίες που προσλαμβάνονται με τη διατροφή, όπως η βιταμίνη D, διακινούνται και δραστηριοποιούνται στον οργανισμό, σαν να επρόκειτο για ορμόνες.</a:t>
            </a:r>
          </a:p>
        </p:txBody>
      </p:sp>
    </p:spTree>
    <p:extLst>
      <p:ext uri="{BB962C8B-B14F-4D97-AF65-F5344CB8AC3E}">
        <p14:creationId xmlns:p14="http://schemas.microsoft.com/office/powerpoint/2010/main" val="98260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476672"/>
            <a:ext cx="4047833" cy="364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160141" y="5517232"/>
            <a:ext cx="8671791" cy="646331"/>
          </a:xfrm>
          <a:prstGeom prst="rect">
            <a:avLst/>
          </a:prstGeom>
        </p:spPr>
        <p:txBody>
          <a:bodyPr wrap="square">
            <a:spAutoFit/>
          </a:bodyPr>
          <a:lstStyle/>
          <a:p>
            <a:r>
              <a:rPr lang="el-GR" dirty="0"/>
              <a:t>Το ερέθισμα για την έκκριση μιας ορμόνης μπορεί να είναι μια μετρούμενη παράμετρος (π.χ. το σάκχαρο του αίματος) ή κάποιο άλλο ορμονικό ή νευρικό ερέθισμα.</a:t>
            </a:r>
          </a:p>
        </p:txBody>
      </p:sp>
      <p:sp>
        <p:nvSpPr>
          <p:cNvPr id="4" name="Ορθογώνιο 3"/>
          <p:cNvSpPr/>
          <p:nvPr/>
        </p:nvSpPr>
        <p:spPr>
          <a:xfrm>
            <a:off x="81188" y="1196752"/>
            <a:ext cx="4572000" cy="3046988"/>
          </a:xfrm>
          <a:prstGeom prst="rect">
            <a:avLst/>
          </a:prstGeom>
        </p:spPr>
        <p:txBody>
          <a:bodyPr>
            <a:spAutoFit/>
          </a:bodyPr>
          <a:lstStyle/>
          <a:p>
            <a:r>
              <a:rPr lang="el-GR" sz="2400" dirty="0"/>
              <a:t>Οι ορμόνες είναι </a:t>
            </a:r>
            <a:r>
              <a:rPr lang="el-GR" sz="2400" b="1" dirty="0" smtClean="0"/>
              <a:t>χημικές ουσίες - </a:t>
            </a:r>
            <a:r>
              <a:rPr lang="el-GR" sz="2400" b="1" dirty="0"/>
              <a:t>μηνύματα, </a:t>
            </a:r>
            <a:r>
              <a:rPr lang="el-GR" sz="2400" dirty="0"/>
              <a:t>που αν και φτάνουν σε </a:t>
            </a:r>
            <a:r>
              <a:rPr lang="el-GR" sz="2400" dirty="0" smtClean="0"/>
              <a:t>όλα </a:t>
            </a:r>
            <a:r>
              <a:rPr lang="el-GR" sz="2400" dirty="0"/>
              <a:t>τα κύτταρα του οργανισμού, </a:t>
            </a:r>
            <a:r>
              <a:rPr lang="el-GR" sz="2400" dirty="0" smtClean="0"/>
              <a:t>(διαμέσου </a:t>
            </a:r>
            <a:r>
              <a:rPr lang="el-GR" sz="2400" dirty="0"/>
              <a:t>του </a:t>
            </a:r>
            <a:r>
              <a:rPr lang="el-GR" sz="2400" dirty="0" smtClean="0"/>
              <a:t>αίματος) διεγείρουν ορισμένα </a:t>
            </a:r>
            <a:r>
              <a:rPr lang="el-GR" sz="2400" dirty="0"/>
              <a:t>μόνο από αυτά, τα </a:t>
            </a:r>
            <a:r>
              <a:rPr lang="el-GR" sz="2400" b="1" dirty="0" smtClean="0"/>
              <a:t>κύτταρα </a:t>
            </a:r>
            <a:r>
              <a:rPr lang="el-GR" sz="2400" dirty="0" smtClean="0"/>
              <a:t>- </a:t>
            </a:r>
            <a:r>
              <a:rPr lang="el-GR" sz="2400" b="1" dirty="0" smtClean="0"/>
              <a:t>στόχους</a:t>
            </a:r>
            <a:r>
              <a:rPr lang="el-GR" sz="2400" b="1" dirty="0"/>
              <a:t>, </a:t>
            </a:r>
            <a:r>
              <a:rPr lang="el-GR" sz="2400" dirty="0"/>
              <a:t>σε εξειδικευμένες βιοχημικές </a:t>
            </a:r>
            <a:r>
              <a:rPr lang="el-GR" sz="2400" dirty="0" smtClean="0"/>
              <a:t>δραστηριότητες</a:t>
            </a:r>
            <a:r>
              <a:rPr lang="el-GR" sz="2400" dirty="0"/>
              <a:t>.</a:t>
            </a:r>
          </a:p>
        </p:txBody>
      </p:sp>
      <p:sp>
        <p:nvSpPr>
          <p:cNvPr id="6" name="Ορθογώνιο 5"/>
          <p:cNvSpPr/>
          <p:nvPr/>
        </p:nvSpPr>
        <p:spPr>
          <a:xfrm>
            <a:off x="160141" y="476672"/>
            <a:ext cx="2682850" cy="461665"/>
          </a:xfrm>
          <a:prstGeom prst="rect">
            <a:avLst/>
          </a:prstGeom>
          <a:solidFill>
            <a:srgbClr val="FFC000"/>
          </a:solidFill>
        </p:spPr>
        <p:txBody>
          <a:bodyPr wrap="none">
            <a:spAutoFit/>
          </a:bodyPr>
          <a:lstStyle/>
          <a:p>
            <a:r>
              <a:rPr lang="el-GR" sz="2400" b="1" dirty="0"/>
              <a:t>Τι είναι </a:t>
            </a:r>
            <a:r>
              <a:rPr lang="el-GR" sz="2400" b="1" dirty="0" smtClean="0"/>
              <a:t>οι ορμόνες;</a:t>
            </a:r>
            <a:endParaRPr lang="el-GR" sz="2400" b="1" dirty="0"/>
          </a:p>
        </p:txBody>
      </p:sp>
      <p:sp>
        <p:nvSpPr>
          <p:cNvPr id="7" name="Ορθογώνιο 6"/>
          <p:cNvSpPr/>
          <p:nvPr/>
        </p:nvSpPr>
        <p:spPr>
          <a:xfrm>
            <a:off x="160140" y="4206618"/>
            <a:ext cx="7940251" cy="461665"/>
          </a:xfrm>
          <a:prstGeom prst="rect">
            <a:avLst/>
          </a:prstGeom>
        </p:spPr>
        <p:txBody>
          <a:bodyPr wrap="square">
            <a:spAutoFit/>
          </a:bodyPr>
          <a:lstStyle/>
          <a:p>
            <a:r>
              <a:rPr lang="el-GR" sz="2400" b="1" dirty="0" smtClean="0"/>
              <a:t>Επηρεάζουν </a:t>
            </a:r>
            <a:r>
              <a:rPr lang="el-GR" sz="2400" b="1" dirty="0"/>
              <a:t>όλες σχεδόν τις λειτουργίες του </a:t>
            </a:r>
            <a:r>
              <a:rPr lang="el-GR" sz="2400" b="1" dirty="0" smtClean="0"/>
              <a:t>ανθρώπου.</a:t>
            </a:r>
            <a:endParaRPr lang="el-GR" sz="2400" b="1" dirty="0"/>
          </a:p>
        </p:txBody>
      </p:sp>
    </p:spTree>
    <p:extLst>
      <p:ext uri="{BB962C8B-B14F-4D97-AF65-F5344CB8AC3E}">
        <p14:creationId xmlns:p14="http://schemas.microsoft.com/office/powerpoint/2010/main" val="2951063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483768" y="2420888"/>
            <a:ext cx="3550972" cy="1015663"/>
          </a:xfrm>
          <a:prstGeom prst="rect">
            <a:avLst/>
          </a:prstGeom>
          <a:solidFill>
            <a:schemeClr val="bg2">
              <a:lumMod val="25000"/>
            </a:schemeClr>
          </a:solidFill>
        </p:spPr>
        <p:txBody>
          <a:bodyPr wrap="none">
            <a:spAutoFit/>
          </a:bodyPr>
          <a:lstStyle/>
          <a:p>
            <a:r>
              <a:rPr lang="el-GR" sz="6000" b="1" dirty="0">
                <a:solidFill>
                  <a:srgbClr val="FFFF00"/>
                </a:solidFill>
              </a:rPr>
              <a:t>ΟΡΜΟΝΕΣ</a:t>
            </a:r>
          </a:p>
        </p:txBody>
      </p:sp>
    </p:spTree>
    <p:extLst>
      <p:ext uri="{BB962C8B-B14F-4D97-AF65-F5344CB8AC3E}">
        <p14:creationId xmlns:p14="http://schemas.microsoft.com/office/powerpoint/2010/main" val="2574811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1280</TotalTime>
  <Words>3953</Words>
  <Application>Microsoft Office PowerPoint</Application>
  <PresentationFormat>On-screen Show (4:3)</PresentationFormat>
  <Paragraphs>442</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Θέμα του Office</vt:lpstr>
      <vt:lpstr>11. ΕΝΔΟΚΡΙΝΕΙΣ ΑΔΕΝΕΣ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Kostas</dc:creator>
  <cp:lastModifiedBy>Marianthi</cp:lastModifiedBy>
  <cp:revision>73</cp:revision>
  <dcterms:created xsi:type="dcterms:W3CDTF">2014-01-13T17:20:03Z</dcterms:created>
  <dcterms:modified xsi:type="dcterms:W3CDTF">2014-10-27T17:20:27Z</dcterms:modified>
</cp:coreProperties>
</file>