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4" d="100"/>
          <a:sy n="84" d="100"/>
        </p:scale>
        <p:origin x="-139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3">
        <a:schemeClr val="bg1"/>
      </p:bgRef>
    </p:bg>
    <p:spTree>
      <p:nvGrpSpPr>
        <p:cNvPr id="1" name=""/>
        <p:cNvGrpSpPr/>
        <p:nvPr/>
      </p:nvGrpSpPr>
      <p:grpSpPr>
        <a:xfrm>
          <a:off x="0" y="0"/>
          <a:ext cx="0" cy="0"/>
          <a:chOff x="0" y="0"/>
          <a:chExt cx="0" cy="0"/>
        </a:xfrm>
      </p:grpSpPr>
      <p:sp>
        <p:nvSpPr>
          <p:cNvPr id="12" name="11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 Υπότιτλος"/>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59890617-7FAD-482D-8363-778BEA835217}" type="datetimeFigureOut">
              <a:rPr lang="el-GR" smtClean="0"/>
              <a:t>30/3/2017</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lIns="0" tIns="0" rIns="0" bIns="0">
            <a:noAutofit/>
          </a:bodyPr>
          <a:lstStyle>
            <a:lvl1pPr>
              <a:defRPr sz="1400">
                <a:solidFill>
                  <a:srgbClr val="FFFFFF"/>
                </a:solidFill>
              </a:defRPr>
            </a:lvl1pPr>
          </a:lstStyle>
          <a:p>
            <a:fld id="{172D6650-CDFA-43E8-8F48-457DD6C897AA}" type="slidenum">
              <a:rPr lang="el-GR" smtClean="0"/>
              <a:t>‹#›</a:t>
            </a:fld>
            <a:endParaRPr lang="el-GR"/>
          </a:p>
        </p:txBody>
      </p:sp>
      <p:sp>
        <p:nvSpPr>
          <p:cNvPr id="7" name="6 - Ορθογώνιο"/>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59890617-7FAD-482D-8363-778BEA835217}" type="datetimeFigureOut">
              <a:rPr lang="el-GR" smtClean="0"/>
              <a:t>30/3/2017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72D6650-CDFA-43E8-8F48-457DD6C897AA}"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41"/>
            <a:ext cx="201168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914400" y="274640"/>
            <a:ext cx="55626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59890617-7FAD-482D-8363-778BEA835217}" type="datetimeFigureOut">
              <a:rPr lang="el-GR" smtClean="0"/>
              <a:t>30/3/2017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72D6650-CDFA-43E8-8F48-457DD6C897AA}"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59890617-7FAD-482D-8363-778BEA835217}" type="datetimeFigureOut">
              <a:rPr lang="el-GR" smtClean="0"/>
              <a:t>30/3/2017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72D6650-CDFA-43E8-8F48-457DD6C897AA}" type="slidenum">
              <a:rPr lang="el-GR" smtClean="0"/>
              <a:t>‹#›</a:t>
            </a:fld>
            <a:endParaRPr lang="el-GR"/>
          </a:p>
        </p:txBody>
      </p:sp>
      <p:sp>
        <p:nvSpPr>
          <p:cNvPr id="8" name="7 - Θέση περιεχομένου"/>
          <p:cNvSpPr>
            <a:spLocks noGrp="1"/>
          </p:cNvSpPr>
          <p:nvPr>
            <p:ph sz="quarter" idx="1"/>
          </p:nvPr>
        </p:nvSpPr>
        <p:spPr>
          <a:xfrm>
            <a:off x="914400" y="1447800"/>
            <a:ext cx="777240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11" name="10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722313" y="952500"/>
            <a:ext cx="7772400" cy="1362075"/>
          </a:xfrm>
        </p:spPr>
        <p:txBody>
          <a:bodyPr anchor="b" anchorCtr="0"/>
          <a:lstStyle>
            <a:lvl1pPr algn="l">
              <a:buNone/>
              <a:defRPr sz="4000" b="0" cap="none"/>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59890617-7FAD-482D-8363-778BEA835217}" type="datetimeFigureOut">
              <a:rPr lang="el-GR" smtClean="0"/>
              <a:t>30/3/2017</a:t>
            </a:fld>
            <a:endParaRPr lang="el-GR"/>
          </a:p>
        </p:txBody>
      </p:sp>
      <p:sp>
        <p:nvSpPr>
          <p:cNvPr id="5" name="4 - Θέση υποσέλιδου"/>
          <p:cNvSpPr>
            <a:spLocks noGrp="1"/>
          </p:cNvSpPr>
          <p:nvPr>
            <p:ph type="ftr" sz="quarter" idx="11"/>
          </p:nvPr>
        </p:nvSpPr>
        <p:spPr>
          <a:xfrm>
            <a:off x="800100" y="6172200"/>
            <a:ext cx="4000500" cy="457200"/>
          </a:xfrm>
        </p:spPr>
        <p:txBody>
          <a:bodyPr/>
          <a:lstStyle/>
          <a:p>
            <a:endParaRPr lang="el-GR"/>
          </a:p>
        </p:txBody>
      </p:sp>
      <p:sp>
        <p:nvSpPr>
          <p:cNvPr id="7" name="6 - Ορθογώνιο"/>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146304" y="6208776"/>
            <a:ext cx="457200" cy="457200"/>
          </a:xfrm>
        </p:spPr>
        <p:txBody>
          <a:bodyPr/>
          <a:lstStyle/>
          <a:p>
            <a:fld id="{172D6650-CDFA-43E8-8F48-457DD6C897AA}"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59890617-7FAD-482D-8363-778BEA835217}" type="datetimeFigureOut">
              <a:rPr lang="el-GR" smtClean="0"/>
              <a:t>30/3/2017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72D6650-CDFA-43E8-8F48-457DD6C897AA}" type="slidenum">
              <a:rPr lang="el-GR" smtClean="0"/>
              <a:t>‹#›</a:t>
            </a:fld>
            <a:endParaRPr lang="el-GR"/>
          </a:p>
        </p:txBody>
      </p:sp>
      <p:sp>
        <p:nvSpPr>
          <p:cNvPr id="9" name="8 - Θέση περιεχομένου"/>
          <p:cNvSpPr>
            <a:spLocks noGrp="1"/>
          </p:cNvSpPr>
          <p:nvPr>
            <p:ph sz="quarter" idx="1"/>
          </p:nvPr>
        </p:nvSpPr>
        <p:spPr>
          <a:xfrm>
            <a:off x="91440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93395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3050"/>
            <a:ext cx="7772400" cy="1143000"/>
          </a:xfrm>
        </p:spPr>
        <p:txBody>
          <a:bodyPr anchor="b" anchorCtr="0"/>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59890617-7FAD-482D-8363-778BEA835217}" type="datetimeFigureOut">
              <a:rPr lang="el-GR" smtClean="0"/>
              <a:t>30/3/2017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172D6650-CDFA-43E8-8F48-457DD6C897AA}" type="slidenum">
              <a:rPr lang="el-GR" smtClean="0"/>
              <a:t>‹#›</a:t>
            </a:fld>
            <a:endParaRPr lang="el-GR"/>
          </a:p>
        </p:txBody>
      </p:sp>
      <p:sp>
        <p:nvSpPr>
          <p:cNvPr id="11" name="10 - Θέση περιεχομένου"/>
          <p:cNvSpPr>
            <a:spLocks noGrp="1"/>
          </p:cNvSpPr>
          <p:nvPr>
            <p:ph sz="half" idx="2"/>
          </p:nvPr>
        </p:nvSpPr>
        <p:spPr>
          <a:xfrm>
            <a:off x="9144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4"/>
          </p:nvPr>
        </p:nvSpPr>
        <p:spPr>
          <a:xfrm>
            <a:off x="49530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59890617-7FAD-482D-8363-778BEA835217}" type="datetimeFigureOut">
              <a:rPr lang="el-GR" smtClean="0"/>
              <a:t>30/3/2017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172D6650-CDFA-43E8-8F48-457DD6C897AA}"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59890617-7FAD-482D-8363-778BEA835217}" type="datetimeFigureOut">
              <a:rPr lang="el-GR" smtClean="0"/>
              <a:t>30/3/2017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172D6650-CDFA-43E8-8F48-457DD6C897AA}"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8" name="7 - Ορθογώνιο"/>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914400" y="273050"/>
            <a:ext cx="7772400" cy="1143000"/>
          </a:xfrm>
        </p:spPr>
        <p:txBody>
          <a:bodyPr anchor="b" anchorCtr="0"/>
          <a:lstStyle>
            <a:lvl1pPr algn="l">
              <a:buNone/>
              <a:defRPr sz="4000" b="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9890617-7FAD-482D-8363-778BEA835217}" type="datetimeFigureOut">
              <a:rPr lang="el-GR" smtClean="0"/>
              <a:t>30/3/2017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72D6650-CDFA-43E8-8F48-457DD6C897AA}" type="slidenum">
              <a:rPr lang="el-GR" smtClean="0"/>
              <a:t>‹#›</a:t>
            </a:fld>
            <a:endParaRPr lang="el-GR"/>
          </a:p>
        </p:txBody>
      </p:sp>
      <p:sp>
        <p:nvSpPr>
          <p:cNvPr id="11" name="10 - Θέση περιεχομένου"/>
          <p:cNvSpPr>
            <a:spLocks noGrp="1"/>
          </p:cNvSpPr>
          <p:nvPr>
            <p:ph sz="quarter" idx="1"/>
          </p:nvPr>
        </p:nvSpPr>
        <p:spPr>
          <a:xfrm>
            <a:off x="2971800" y="1600200"/>
            <a:ext cx="5715000" cy="44958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9890617-7FAD-482D-8363-778BEA835217}" type="datetimeFigureOut">
              <a:rPr lang="el-GR" smtClean="0"/>
              <a:t>30/3/2017</a:t>
            </a:fld>
            <a:endParaRPr lang="el-GR"/>
          </a:p>
        </p:txBody>
      </p:sp>
      <p:sp>
        <p:nvSpPr>
          <p:cNvPr id="6" name="5 - Θέση υποσέλιδου"/>
          <p:cNvSpPr>
            <a:spLocks noGrp="1"/>
          </p:cNvSpPr>
          <p:nvPr>
            <p:ph type="ftr" sz="quarter" idx="11"/>
          </p:nvPr>
        </p:nvSpPr>
        <p:spPr>
          <a:xfrm>
            <a:off x="914400" y="6172200"/>
            <a:ext cx="3886200" cy="457200"/>
          </a:xfrm>
        </p:spPr>
        <p:txBody>
          <a:bodyPr/>
          <a:lstStyle/>
          <a:p>
            <a:endParaRPr lang="el-GR"/>
          </a:p>
        </p:txBody>
      </p:sp>
      <p:sp>
        <p:nvSpPr>
          <p:cNvPr id="7" name="6 - Θέση αριθμού διαφάνειας"/>
          <p:cNvSpPr>
            <a:spLocks noGrp="1"/>
          </p:cNvSpPr>
          <p:nvPr>
            <p:ph type="sldNum" sz="quarter" idx="12"/>
          </p:nvPr>
        </p:nvSpPr>
        <p:spPr>
          <a:xfrm>
            <a:off x="146304" y="6208776"/>
            <a:ext cx="457200" cy="457200"/>
          </a:xfrm>
        </p:spPr>
        <p:txBody>
          <a:bodyPr/>
          <a:lstStyle/>
          <a:p>
            <a:fld id="{172D6650-CDFA-43E8-8F48-457DD6C897AA}" type="slidenum">
              <a:rPr lang="el-GR" smtClean="0"/>
              <a:t>‹#›</a:t>
            </a:fld>
            <a:endParaRPr lang="el-GR"/>
          </a:p>
        </p:txBody>
      </p:sp>
      <p:sp>
        <p:nvSpPr>
          <p:cNvPr id="11" name="10 - Ορθογώνιο"/>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 Θέση εικόνας"/>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 Θέση τίτλου"/>
          <p:cNvSpPr>
            <a:spLocks noGrp="1"/>
          </p:cNvSpPr>
          <p:nvPr>
            <p:ph type="title"/>
          </p:nvPr>
        </p:nvSpPr>
        <p:spPr>
          <a:xfrm>
            <a:off x="914400" y="274638"/>
            <a:ext cx="7772400" cy="1143000"/>
          </a:xfrm>
          <a:prstGeom prst="rect">
            <a:avLst/>
          </a:prstGeom>
        </p:spPr>
        <p:txBody>
          <a:bodyPr bIns="91440" anchor="b" anchorCtr="0">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9890617-7FAD-482D-8363-778BEA835217}" type="datetimeFigureOut">
              <a:rPr lang="el-GR" smtClean="0"/>
              <a:t>30/3/2017</a:t>
            </a:fld>
            <a:endParaRPr lang="el-GR"/>
          </a:p>
        </p:txBody>
      </p:sp>
      <p:sp>
        <p:nvSpPr>
          <p:cNvPr id="3" name="2 - Θέση υποσέλιδου"/>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l-GR"/>
          </a:p>
        </p:txBody>
      </p:sp>
      <p:sp>
        <p:nvSpPr>
          <p:cNvPr id="23" name="22 - Θέση αριθμού διαφάνειας"/>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72D6650-CDFA-43E8-8F48-457DD6C897AA}"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upersyntages.gr/%CF%83%CF%85%CE%BD%CF%84%CE%B1%CE%B3%CE%AD%CF%82/%CE%BA%CE%BF%CE%BA%CE%BF%CF%81%CE%AD%CF%84%CF%83%CE%B9"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sintagespareas.gr/sintages/mpesamel.html"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142844" y="0"/>
            <a:ext cx="8858312" cy="6858000"/>
          </a:xfrm>
        </p:spPr>
        <p:txBody>
          <a:bodyPr>
            <a:normAutofit/>
          </a:bodyPr>
          <a:lstStyle/>
          <a:p>
            <a:r>
              <a:rPr lang="el-GR" b="1" dirty="0" smtClean="0"/>
              <a:t>5 Ελληνικά φαγητά που ο υπόλοιπος κόσμος δεν καταλαβαίνει</a:t>
            </a:r>
            <a:endParaRPr lang="el-GR" b="1" dirty="0" smtClean="0">
              <a:solidFill>
                <a:schemeClr val="tx1"/>
              </a:solidFill>
            </a:endParaRPr>
          </a:p>
          <a:p>
            <a:pPr marL="514350" indent="-514350" algn="l"/>
            <a:endParaRPr lang="el-GR" b="1" dirty="0" smtClean="0">
              <a:solidFill>
                <a:schemeClr val="tx1"/>
              </a:solidFill>
            </a:endParaRPr>
          </a:p>
          <a:p>
            <a:pPr algn="l"/>
            <a:endParaRPr lang="el-GR" b="1" dirty="0" smtClean="0">
              <a:solidFill>
                <a:schemeClr val="tx1"/>
              </a:solidFill>
            </a:endParaRPr>
          </a:p>
          <a:p>
            <a:pPr algn="l"/>
            <a:endParaRPr lang="el-GR" b="1" dirty="0" smtClean="0">
              <a:solidFill>
                <a:schemeClr val="tx1"/>
              </a:solidFill>
            </a:endParaRPr>
          </a:p>
          <a:p>
            <a:pPr algn="l"/>
            <a:endParaRPr lang="el-GR" b="1" dirty="0" smtClean="0">
              <a:solidFill>
                <a:schemeClr val="tx1"/>
              </a:solidFill>
            </a:endParaRPr>
          </a:p>
          <a:p>
            <a:pPr marL="514350" indent="-514350" algn="l">
              <a:buFont typeface="+mj-lt"/>
              <a:buAutoNum type="arabicPeriod"/>
            </a:pPr>
            <a:endParaRPr lang="el-GR" b="1" dirty="0" smtClean="0">
              <a:solidFill>
                <a:schemeClr val="tx1"/>
              </a:solidFill>
            </a:endParaRPr>
          </a:p>
          <a:p>
            <a:pPr marL="514350" indent="-514350" algn="l">
              <a:buFont typeface="+mj-lt"/>
              <a:buAutoNum type="arabicPeriod"/>
            </a:pPr>
            <a:r>
              <a:rPr lang="el-GR" b="1" dirty="0" smtClean="0"/>
              <a:t>Βατραχοπόδαρα</a:t>
            </a:r>
          </a:p>
          <a:p>
            <a:pPr marL="514350" indent="-514350" algn="l">
              <a:buFont typeface="+mj-lt"/>
              <a:buAutoNum type="arabicPeriod"/>
            </a:pPr>
            <a:r>
              <a:rPr lang="el-GR" b="1" dirty="0" smtClean="0"/>
              <a:t>Γλυκές </a:t>
            </a:r>
            <a:r>
              <a:rPr lang="el-GR" b="1" dirty="0" smtClean="0"/>
              <a:t>τυρόπιτες</a:t>
            </a:r>
          </a:p>
          <a:p>
            <a:pPr marL="514350" indent="-514350" algn="l">
              <a:buFont typeface="+mj-lt"/>
              <a:buAutoNum type="arabicPeriod"/>
            </a:pPr>
            <a:r>
              <a:rPr lang="el-GR" b="1" dirty="0" smtClean="0"/>
              <a:t>Κοκορέτσι</a:t>
            </a:r>
          </a:p>
          <a:p>
            <a:pPr marL="514350" indent="-514350" algn="l">
              <a:buFont typeface="+mj-lt"/>
              <a:buAutoNum type="arabicPeriod"/>
            </a:pPr>
            <a:r>
              <a:rPr lang="el-GR" b="1" dirty="0" smtClean="0"/>
              <a:t>Σπετσοφάι</a:t>
            </a:r>
          </a:p>
          <a:p>
            <a:pPr marL="514350" indent="-514350" algn="l">
              <a:buFont typeface="+mj-lt"/>
              <a:buAutoNum type="arabicPeriod"/>
            </a:pPr>
            <a:r>
              <a:rPr lang="el-GR" b="1" dirty="0" smtClean="0"/>
              <a:t>Μουσακάς</a:t>
            </a:r>
            <a:endParaRPr lang="el-GR" b="1" dirty="0" smtClean="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142844" y="142852"/>
            <a:ext cx="8858312" cy="6572296"/>
          </a:xfrm>
        </p:spPr>
        <p:txBody>
          <a:bodyPr/>
          <a:lstStyle/>
          <a:p>
            <a:pPr marL="514350" indent="-514350">
              <a:buNone/>
            </a:pPr>
            <a:r>
              <a:rPr lang="el-GR" b="1" dirty="0" smtClean="0"/>
              <a:t>1. Βατραχοπόδαρα</a:t>
            </a:r>
            <a:endParaRPr lang="el-GR" b="1" dirty="0" smtClean="0"/>
          </a:p>
          <a:p>
            <a:pPr marL="514350" indent="-514350">
              <a:buNone/>
            </a:pPr>
            <a:endParaRPr lang="el-GR" dirty="0"/>
          </a:p>
        </p:txBody>
      </p:sp>
      <p:pic>
        <p:nvPicPr>
          <p:cNvPr id="1026" name="Picture 2" descr="C:\Users\User\Documents\frog-thumb-large.jpg"/>
          <p:cNvPicPr>
            <a:picLocks noChangeAspect="1" noChangeArrowheads="1"/>
          </p:cNvPicPr>
          <p:nvPr/>
        </p:nvPicPr>
        <p:blipFill>
          <a:blip r:embed="rId2"/>
          <a:srcRect/>
          <a:stretch>
            <a:fillRect/>
          </a:stretch>
        </p:blipFill>
        <p:spPr bwMode="auto">
          <a:xfrm>
            <a:off x="4357686" y="428604"/>
            <a:ext cx="4420875" cy="2952003"/>
          </a:xfrm>
          <a:prstGeom prst="rect">
            <a:avLst/>
          </a:prstGeom>
          <a:ln w="228600" cap="sq" cmpd="thickThin">
            <a:solidFill>
              <a:srgbClr val="000000"/>
            </a:solidFill>
            <a:prstDash val="solid"/>
            <a:miter lim="800000"/>
          </a:ln>
          <a:effectLst>
            <a:innerShdw blurRad="76200">
              <a:srgbClr val="000000"/>
            </a:innerShdw>
          </a:effectLst>
        </p:spPr>
      </p:pic>
      <p:sp>
        <p:nvSpPr>
          <p:cNvPr id="5" name="4 - TextBox"/>
          <p:cNvSpPr txBox="1"/>
          <p:nvPr/>
        </p:nvSpPr>
        <p:spPr>
          <a:xfrm>
            <a:off x="4929190" y="3786190"/>
            <a:ext cx="4000528" cy="2862322"/>
          </a:xfrm>
          <a:prstGeom prst="rect">
            <a:avLst/>
          </a:prstGeom>
          <a:noFill/>
        </p:spPr>
        <p:txBody>
          <a:bodyPr wrap="square" rtlCol="0">
            <a:spAutoFit/>
          </a:bodyPr>
          <a:lstStyle/>
          <a:p>
            <a:r>
              <a:rPr lang="el-GR" dirty="0"/>
              <a:t>Για πολλούς αποτελούν τον πιο εκλεκτό μεζέ των Ιωαννίνων. Τηγανίζονται σε μπόλικο λάδι, συνοδεύονται με τοπικό τσίπουρο και ακόμα και αν δεν αντέχεις στη σκέψη, η γεύση μπορεί να σε κερδίσει</a:t>
            </a:r>
            <a:r>
              <a:rPr lang="el-GR" dirty="0" smtClean="0"/>
              <a:t>.</a:t>
            </a:r>
            <a:r>
              <a:rPr lang="el-GR" dirty="0"/>
              <a:t> Τα βατραχοπόδαρα είναι ένα παραδοσιακό φαγητό που με την πάροδο των χρόνων έγινε περισσότερο 'τουριστικό</a:t>
            </a:r>
            <a:r>
              <a:rPr lang="el-GR" dirty="0" smtClean="0"/>
              <a:t>'.</a:t>
            </a:r>
            <a:endParaRPr lang="el-GR" dirty="0"/>
          </a:p>
        </p:txBody>
      </p:sp>
      <p:sp>
        <p:nvSpPr>
          <p:cNvPr id="6" name="5 - TextBox"/>
          <p:cNvSpPr txBox="1"/>
          <p:nvPr/>
        </p:nvSpPr>
        <p:spPr>
          <a:xfrm>
            <a:off x="357158" y="642918"/>
            <a:ext cx="2571768" cy="1754326"/>
          </a:xfrm>
          <a:prstGeom prst="rect">
            <a:avLst/>
          </a:prstGeom>
          <a:noFill/>
        </p:spPr>
        <p:txBody>
          <a:bodyPr wrap="square" rtlCol="0">
            <a:spAutoFit/>
          </a:bodyPr>
          <a:lstStyle/>
          <a:p>
            <a:r>
              <a:rPr lang="el-GR" b="1" dirty="0"/>
              <a:t>Τι χρειαζόμαστε:</a:t>
            </a:r>
          </a:p>
          <a:p>
            <a:pPr>
              <a:buFont typeface="Arial" pitchFamily="34" charset="0"/>
              <a:buChar char="•"/>
            </a:pPr>
            <a:r>
              <a:rPr lang="el-GR" dirty="0"/>
              <a:t>¼ κιλού </a:t>
            </a:r>
            <a:endParaRPr lang="el-GR" dirty="0" smtClean="0"/>
          </a:p>
          <a:p>
            <a:pPr>
              <a:buFont typeface="Arial" pitchFamily="34" charset="0"/>
              <a:buChar char="•"/>
            </a:pPr>
            <a:r>
              <a:rPr lang="el-GR" dirty="0" smtClean="0"/>
              <a:t>βατραχοπόδαρα</a:t>
            </a:r>
            <a:endParaRPr lang="el-GR" dirty="0"/>
          </a:p>
          <a:p>
            <a:pPr>
              <a:buFont typeface="Arial" pitchFamily="34" charset="0"/>
              <a:buChar char="•"/>
            </a:pPr>
            <a:r>
              <a:rPr lang="el-GR" dirty="0" smtClean="0"/>
              <a:t>3 </a:t>
            </a:r>
            <a:r>
              <a:rPr lang="el-GR" dirty="0"/>
              <a:t>αυγά</a:t>
            </a:r>
          </a:p>
          <a:p>
            <a:pPr>
              <a:buFont typeface="Arial" pitchFamily="34" charset="0"/>
              <a:buChar char="•"/>
            </a:pPr>
            <a:r>
              <a:rPr lang="el-GR" dirty="0"/>
              <a:t>1 κούπα σιμιγδάλι</a:t>
            </a:r>
          </a:p>
          <a:p>
            <a:pPr>
              <a:buFont typeface="Arial" pitchFamily="34" charset="0"/>
              <a:buChar char="•"/>
            </a:pPr>
            <a:r>
              <a:rPr lang="el-GR" dirty="0"/>
              <a:t>Λίγο αλάτι</a:t>
            </a:r>
          </a:p>
        </p:txBody>
      </p:sp>
      <p:sp>
        <p:nvSpPr>
          <p:cNvPr id="7" name="6 - TextBox"/>
          <p:cNvSpPr txBox="1"/>
          <p:nvPr/>
        </p:nvSpPr>
        <p:spPr>
          <a:xfrm>
            <a:off x="142844" y="2610683"/>
            <a:ext cx="4214842" cy="4247317"/>
          </a:xfrm>
          <a:prstGeom prst="rect">
            <a:avLst/>
          </a:prstGeom>
          <a:noFill/>
        </p:spPr>
        <p:txBody>
          <a:bodyPr wrap="square" rtlCol="0">
            <a:spAutoFit/>
          </a:bodyPr>
          <a:lstStyle/>
          <a:p>
            <a:r>
              <a:rPr lang="el-GR" b="1" dirty="0"/>
              <a:t>Πώς το κάνουμε:</a:t>
            </a:r>
          </a:p>
          <a:p>
            <a:pPr marL="342900" indent="-342900">
              <a:buFont typeface="+mj-lt"/>
              <a:buAutoNum type="arabicPeriod"/>
            </a:pPr>
            <a:r>
              <a:rPr lang="el-GR" dirty="0"/>
              <a:t>Σε ένα βαθύ μπολ ρίχνουμε το σιμιγδάλι.</a:t>
            </a:r>
          </a:p>
          <a:p>
            <a:pPr marL="342900" indent="-342900">
              <a:buFont typeface="+mj-lt"/>
              <a:buAutoNum type="arabicPeriod"/>
            </a:pPr>
            <a:r>
              <a:rPr lang="el-GR" dirty="0"/>
              <a:t>Χτυπάμε τα αυγά σε ένα βαθύ πιάτο.</a:t>
            </a:r>
          </a:p>
          <a:p>
            <a:pPr marL="342900" indent="-342900">
              <a:buFont typeface="+mj-lt"/>
              <a:buAutoNum type="arabicPeriod"/>
            </a:pPr>
            <a:r>
              <a:rPr lang="el-GR" dirty="0"/>
              <a:t>Βάζουμε στο τηγάνι τόσο λάδι, όσο χρειάζεται για να καλυφθούν τα βατραχοπόδαρα.</a:t>
            </a:r>
          </a:p>
          <a:p>
            <a:pPr marL="342900" indent="-342900">
              <a:buFont typeface="+mj-lt"/>
              <a:buAutoNum type="arabicPeriod"/>
            </a:pPr>
            <a:r>
              <a:rPr lang="el-GR" dirty="0"/>
              <a:t> Όταν 'κάψει' καλά παίρνουμε ένα – ένα τα πόδια τα </a:t>
            </a:r>
            <a:r>
              <a:rPr lang="el-GR" dirty="0" smtClean="0"/>
              <a:t>'</a:t>
            </a:r>
            <a:r>
              <a:rPr lang="el-GR" dirty="0" err="1" smtClean="0"/>
              <a:t>πανάρουμε</a:t>
            </a:r>
            <a:r>
              <a:rPr lang="el-GR" dirty="0" smtClean="0"/>
              <a:t>' </a:t>
            </a:r>
            <a:r>
              <a:rPr lang="el-GR" dirty="0"/>
              <a:t>στο σιμιγδάλι και το αυγό και τα τηγανίζουμε για περίπου 4 λεπτά, ενώ τα γυρνάμε και από την αντίθετη πλευρά.</a:t>
            </a:r>
          </a:p>
          <a:p>
            <a:pPr marL="342900" indent="-342900">
              <a:buFont typeface="+mj-lt"/>
              <a:buAutoNum type="arabicPeriod"/>
            </a:pPr>
            <a:r>
              <a:rPr lang="el-GR" dirty="0"/>
              <a:t>Στραγγίζουμε σε χαρτί κουζίνας και σερβίρουμε.</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142844" y="142852"/>
            <a:ext cx="8858312" cy="6500858"/>
          </a:xfrm>
        </p:spPr>
        <p:txBody>
          <a:bodyPr/>
          <a:lstStyle/>
          <a:p>
            <a:pPr marL="514350" indent="-514350">
              <a:buNone/>
            </a:pPr>
            <a:r>
              <a:rPr lang="el-GR" b="1" dirty="0" smtClean="0"/>
              <a:t>2. Γλυκές τυρόπιτες</a:t>
            </a:r>
          </a:p>
        </p:txBody>
      </p:sp>
      <p:pic>
        <p:nvPicPr>
          <p:cNvPr id="2050" name="Picture 2" descr="C:\Users\User\Documents\tyrthnp.jpg"/>
          <p:cNvPicPr>
            <a:picLocks noChangeAspect="1" noChangeArrowheads="1"/>
          </p:cNvPicPr>
          <p:nvPr/>
        </p:nvPicPr>
        <p:blipFill>
          <a:blip r:embed="rId2"/>
          <a:srcRect/>
          <a:stretch>
            <a:fillRect/>
          </a:stretch>
        </p:blipFill>
        <p:spPr bwMode="auto">
          <a:xfrm>
            <a:off x="4357686" y="142852"/>
            <a:ext cx="4672037" cy="3336384"/>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5" name="4 - TextBox"/>
          <p:cNvSpPr txBox="1"/>
          <p:nvPr/>
        </p:nvSpPr>
        <p:spPr>
          <a:xfrm>
            <a:off x="142844" y="642918"/>
            <a:ext cx="2143108" cy="5355312"/>
          </a:xfrm>
          <a:prstGeom prst="rect">
            <a:avLst/>
          </a:prstGeom>
          <a:noFill/>
        </p:spPr>
        <p:txBody>
          <a:bodyPr wrap="square" rtlCol="0">
            <a:spAutoFit/>
          </a:bodyPr>
          <a:lstStyle/>
          <a:p>
            <a:pPr fontAlgn="base"/>
            <a:r>
              <a:rPr lang="el-GR" b="1" dirty="0"/>
              <a:t>Για τη γέμιση</a:t>
            </a:r>
            <a:endParaRPr lang="el-GR" dirty="0"/>
          </a:p>
          <a:p>
            <a:pPr fontAlgn="base">
              <a:buFont typeface="Arial" pitchFamily="34" charset="0"/>
              <a:buChar char="•"/>
            </a:pPr>
            <a:r>
              <a:rPr lang="el-GR" dirty="0" smtClean="0"/>
              <a:t>1 </a:t>
            </a:r>
            <a:r>
              <a:rPr lang="el-GR" dirty="0"/>
              <a:t>κιλό πέτρωμα (είδος Τηνιακού τυριού) ή σκληρή ανάλατη </a:t>
            </a:r>
            <a:r>
              <a:rPr lang="el-GR" dirty="0" smtClean="0"/>
              <a:t>μυζήθρα</a:t>
            </a:r>
          </a:p>
          <a:p>
            <a:pPr fontAlgn="base">
              <a:buFont typeface="Arial" pitchFamily="34" charset="0"/>
              <a:buChar char="•"/>
            </a:pPr>
            <a:r>
              <a:rPr lang="el-GR" dirty="0" smtClean="0"/>
              <a:t>500 </a:t>
            </a:r>
            <a:r>
              <a:rPr lang="el-GR" dirty="0"/>
              <a:t>γρ. ζάχαρη </a:t>
            </a:r>
            <a:r>
              <a:rPr lang="el-GR" dirty="0" smtClean="0"/>
              <a:t>κρυσταλλική</a:t>
            </a:r>
          </a:p>
          <a:p>
            <a:pPr fontAlgn="base">
              <a:buFont typeface="Arial" pitchFamily="34" charset="0"/>
              <a:buChar char="•"/>
            </a:pPr>
            <a:r>
              <a:rPr lang="el-GR" dirty="0" smtClean="0"/>
              <a:t>2-3 </a:t>
            </a:r>
            <a:r>
              <a:rPr lang="el-GR" dirty="0"/>
              <a:t>αυγά (ανάλογως με το πόσο σκληρό είναι το τυρί</a:t>
            </a:r>
            <a:r>
              <a:rPr lang="el-GR" dirty="0" smtClean="0"/>
              <a:t>)</a:t>
            </a:r>
          </a:p>
          <a:p>
            <a:pPr fontAlgn="base">
              <a:buFont typeface="Arial" pitchFamily="34" charset="0"/>
              <a:buChar char="•"/>
            </a:pPr>
            <a:r>
              <a:rPr lang="el-GR" dirty="0" smtClean="0"/>
              <a:t>1 </a:t>
            </a:r>
            <a:r>
              <a:rPr lang="el-GR" dirty="0"/>
              <a:t>κουταλάκι μαστίχα Χίου </a:t>
            </a:r>
            <a:r>
              <a:rPr lang="el-GR" dirty="0" smtClean="0"/>
              <a:t>κοπανισμένη</a:t>
            </a:r>
          </a:p>
          <a:p>
            <a:pPr fontAlgn="base">
              <a:buFont typeface="Arial" pitchFamily="34" charset="0"/>
              <a:buChar char="•"/>
            </a:pPr>
            <a:r>
              <a:rPr lang="el-GR" dirty="0" smtClean="0"/>
              <a:t>1/2 </a:t>
            </a:r>
            <a:r>
              <a:rPr lang="el-GR" dirty="0"/>
              <a:t>κουταλάκι κανέλα</a:t>
            </a:r>
            <a:br>
              <a:rPr lang="el-GR" dirty="0"/>
            </a:br>
            <a:r>
              <a:rPr lang="el-GR" dirty="0"/>
              <a:t>ξύσμα από 1 πορτοκάλι (όχι κερωμένο)</a:t>
            </a:r>
          </a:p>
        </p:txBody>
      </p:sp>
      <p:sp>
        <p:nvSpPr>
          <p:cNvPr id="7" name="6 - TextBox"/>
          <p:cNvSpPr txBox="1"/>
          <p:nvPr/>
        </p:nvSpPr>
        <p:spPr>
          <a:xfrm>
            <a:off x="2071670" y="714356"/>
            <a:ext cx="2214546" cy="2585323"/>
          </a:xfrm>
          <a:prstGeom prst="rect">
            <a:avLst/>
          </a:prstGeom>
          <a:noFill/>
        </p:spPr>
        <p:txBody>
          <a:bodyPr wrap="square" rtlCol="0">
            <a:spAutoFit/>
          </a:bodyPr>
          <a:lstStyle/>
          <a:p>
            <a:pPr fontAlgn="base"/>
            <a:r>
              <a:rPr lang="el-GR" b="1" dirty="0"/>
              <a:t>Για το φύλλο</a:t>
            </a:r>
            <a:endParaRPr lang="el-GR" dirty="0"/>
          </a:p>
          <a:p>
            <a:pPr fontAlgn="base">
              <a:buFont typeface="Arial" pitchFamily="34" charset="0"/>
              <a:buChar char="•"/>
            </a:pPr>
            <a:r>
              <a:rPr lang="el-GR" dirty="0"/>
              <a:t>1 κιλό αλεύρι για όλες τις </a:t>
            </a:r>
            <a:r>
              <a:rPr lang="el-GR" dirty="0" smtClean="0"/>
              <a:t>χρήσεις.</a:t>
            </a:r>
          </a:p>
          <a:p>
            <a:pPr fontAlgn="base">
              <a:buFont typeface="Arial" pitchFamily="34" charset="0"/>
              <a:buChar char="•"/>
            </a:pPr>
            <a:r>
              <a:rPr lang="el-GR" dirty="0" smtClean="0"/>
              <a:t>2 αυγά</a:t>
            </a:r>
          </a:p>
          <a:p>
            <a:pPr fontAlgn="base">
              <a:buFont typeface="Arial" pitchFamily="34" charset="0"/>
              <a:buChar char="•"/>
            </a:pPr>
            <a:r>
              <a:rPr lang="el-GR" dirty="0" smtClean="0"/>
              <a:t>χυμός </a:t>
            </a:r>
            <a:r>
              <a:rPr lang="el-GR" dirty="0"/>
              <a:t>από 1 </a:t>
            </a:r>
            <a:r>
              <a:rPr lang="el-GR" dirty="0" smtClean="0"/>
              <a:t>        πορτοκάλι</a:t>
            </a:r>
          </a:p>
          <a:p>
            <a:pPr fontAlgn="base">
              <a:buFont typeface="Arial" pitchFamily="34" charset="0"/>
              <a:buChar char="•"/>
            </a:pPr>
            <a:r>
              <a:rPr lang="el-GR" dirty="0" smtClean="0"/>
              <a:t>50 ml</a:t>
            </a:r>
            <a:r>
              <a:rPr lang="el-GR" dirty="0"/>
              <a:t>  </a:t>
            </a:r>
            <a:r>
              <a:rPr lang="el-GR" dirty="0" smtClean="0"/>
              <a:t>ελαιόλαδο</a:t>
            </a:r>
            <a:endParaRPr lang="el-GR" dirty="0"/>
          </a:p>
          <a:p>
            <a:pPr fontAlgn="base">
              <a:buFont typeface="Arial" pitchFamily="34" charset="0"/>
              <a:buChar char="•"/>
            </a:pPr>
            <a:r>
              <a:rPr lang="el-GR" dirty="0" smtClean="0"/>
              <a:t>20 </a:t>
            </a:r>
            <a:r>
              <a:rPr lang="el-GR" dirty="0"/>
              <a:t>ml </a:t>
            </a:r>
            <a:r>
              <a:rPr lang="el-GR" dirty="0" smtClean="0"/>
              <a:t>ρακί</a:t>
            </a:r>
          </a:p>
          <a:p>
            <a:pPr fontAlgn="base">
              <a:buFont typeface="Arial" pitchFamily="34" charset="0"/>
              <a:buChar char="•"/>
            </a:pPr>
            <a:r>
              <a:rPr lang="el-GR" dirty="0" smtClean="0"/>
              <a:t>1 </a:t>
            </a:r>
            <a:r>
              <a:rPr lang="el-GR" dirty="0"/>
              <a:t>πρέζα αλάτι</a:t>
            </a:r>
          </a:p>
        </p:txBody>
      </p:sp>
      <p:sp>
        <p:nvSpPr>
          <p:cNvPr id="8" name="7 - TextBox"/>
          <p:cNvSpPr txBox="1"/>
          <p:nvPr/>
        </p:nvSpPr>
        <p:spPr>
          <a:xfrm>
            <a:off x="1857356" y="3500438"/>
            <a:ext cx="7286644" cy="3293209"/>
          </a:xfrm>
          <a:prstGeom prst="rect">
            <a:avLst/>
          </a:prstGeom>
          <a:noFill/>
        </p:spPr>
        <p:txBody>
          <a:bodyPr wrap="square" rtlCol="0">
            <a:spAutoFit/>
          </a:bodyPr>
          <a:lstStyle/>
          <a:p>
            <a:pPr fontAlgn="base"/>
            <a:r>
              <a:rPr lang="el-GR" sz="1600" b="1" dirty="0"/>
              <a:t>Εκτέλεση Συνταγής</a:t>
            </a:r>
            <a:endParaRPr lang="el-GR" sz="1600" dirty="0"/>
          </a:p>
          <a:p>
            <a:pPr fontAlgn="base"/>
            <a:r>
              <a:rPr lang="el-GR" sz="1600" dirty="0"/>
              <a:t>Ανακατεύουμε και ζυμώνουμε όλα τα υλικά του φύλλου μαζί, αν χρειαστεί προσθέτουμε λίγο νερό. Το ζυμάρι δεν πρέπει να είναι </a:t>
            </a:r>
            <a:r>
              <a:rPr lang="el-GR" sz="1600" dirty="0" err="1"/>
              <a:t>όυτε</a:t>
            </a:r>
            <a:r>
              <a:rPr lang="el-GR" sz="1600" dirty="0"/>
              <a:t> πολύ μαλακό, αλλά ούτε και πολύ σκληρό. Ανοίγουμε πολύ λεπτό φύλλο και το κόβουμε σε στρογγυλά κομμάτια με τη βοήθεια ενός ποτηριού. Τρίβουμε το πέτρωμα ( ή τη μυζήθρα) και ετοιμάζουμε τη γέμιση ανακατεύοντας το τυρί, τη ζάχαρη, την κανέλα, τη μαστίχα και το ξύσμα πορτοκαλιού. Στη συνέχεια προσθέτουμε ένα </a:t>
            </a:r>
            <a:r>
              <a:rPr lang="el-GR" sz="1600" dirty="0" err="1"/>
              <a:t>ένα</a:t>
            </a:r>
            <a:r>
              <a:rPr lang="el-GR" sz="1600" dirty="0"/>
              <a:t> τα αυγά προσέχοντας το μείγμα να είναι σφιχτό ώστε να στέκεται. Βάζουμε μια κουταλιά γέμιση σε κάθε κομμάτι ζύμης, σηκώνοντάς την προς τα πάνω, τσιμπώντας με τα δάχτυλά μας γύρω </a:t>
            </a:r>
            <a:r>
              <a:rPr lang="el-GR" sz="1600" dirty="0" err="1"/>
              <a:t>γύρω</a:t>
            </a:r>
            <a:r>
              <a:rPr lang="el-GR" sz="1600" dirty="0"/>
              <a:t> ώστε να γίνει «πλισέ». Τοποθετούμε τις τυρόπιτες σε λαδωμένο ταψί και τις ψήνουμε σε προθερμασμένο φούρνο στους 180°C για 20 λεπτά περίπου ή ώσπου να ροδοκοκκινίσουν. Πριν τα σερβίρουμε μπορούμε να τα πασπαλίσουμε με λίγη κανέλα ή ζάχαρη άχνη.</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142844" y="142852"/>
            <a:ext cx="8858312" cy="6572296"/>
          </a:xfrm>
        </p:spPr>
        <p:txBody>
          <a:bodyPr/>
          <a:lstStyle/>
          <a:p>
            <a:pPr>
              <a:buNone/>
            </a:pPr>
            <a:r>
              <a:rPr lang="el-GR" b="1" dirty="0" smtClean="0"/>
              <a:t>3. Κοκορέτσι</a:t>
            </a:r>
          </a:p>
          <a:p>
            <a:pPr>
              <a:buNone/>
            </a:pPr>
            <a:endParaRPr lang="el-GR" dirty="0"/>
          </a:p>
        </p:txBody>
      </p:sp>
      <p:pic>
        <p:nvPicPr>
          <p:cNvPr id="3074" name="Picture 2" descr="C:\Users\User\Documents\dc88f958aca36b2c9ae397b7f19e1b46.jpg"/>
          <p:cNvPicPr>
            <a:picLocks noChangeAspect="1" noChangeArrowheads="1"/>
          </p:cNvPicPr>
          <p:nvPr/>
        </p:nvPicPr>
        <p:blipFill>
          <a:blip r:embed="rId2"/>
          <a:srcRect/>
          <a:stretch>
            <a:fillRect/>
          </a:stretch>
        </p:blipFill>
        <p:spPr bwMode="auto">
          <a:xfrm>
            <a:off x="3428992" y="142852"/>
            <a:ext cx="5543380" cy="242889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 name="4 - TextBox"/>
          <p:cNvSpPr txBox="1"/>
          <p:nvPr/>
        </p:nvSpPr>
        <p:spPr>
          <a:xfrm>
            <a:off x="142844" y="1714488"/>
            <a:ext cx="3214710" cy="2862322"/>
          </a:xfrm>
          <a:prstGeom prst="rect">
            <a:avLst/>
          </a:prstGeom>
          <a:noFill/>
        </p:spPr>
        <p:txBody>
          <a:bodyPr wrap="square" rtlCol="0">
            <a:spAutoFit/>
          </a:bodyPr>
          <a:lstStyle/>
          <a:p>
            <a:r>
              <a:rPr lang="el-GR" i="1" dirty="0"/>
              <a:t>Το κοκορέτσι είναι παραδοσιακό έδεσμα που το βρίσκουμε σε όλες τις καλές ταβέρνες και ψητοπωλεία, ενώ συνηθίζεται να υπάρχει στα πασχαλινά τραπέζια των σπιτιών μας Πως όμως ετοιμάζεται το κοκορέτσι; Ιδού η «συνταγή» για το καλύτερο κοκορέτσι του κόσμου!</a:t>
            </a:r>
            <a:endParaRPr lang="el-GR" dirty="0"/>
          </a:p>
        </p:txBody>
      </p:sp>
      <p:sp>
        <p:nvSpPr>
          <p:cNvPr id="6" name="5 - TextBox"/>
          <p:cNvSpPr txBox="1"/>
          <p:nvPr/>
        </p:nvSpPr>
        <p:spPr>
          <a:xfrm>
            <a:off x="3786182" y="3214686"/>
            <a:ext cx="5143536" cy="3139321"/>
          </a:xfrm>
          <a:prstGeom prst="rect">
            <a:avLst/>
          </a:prstGeom>
          <a:noFill/>
        </p:spPr>
        <p:txBody>
          <a:bodyPr wrap="square" rtlCol="0">
            <a:spAutoFit/>
          </a:bodyPr>
          <a:lstStyle/>
          <a:p>
            <a:r>
              <a:rPr lang="el-GR" dirty="0"/>
              <a:t>Για τη </a:t>
            </a:r>
            <a:r>
              <a:rPr lang="el-GR" u="sng" dirty="0">
                <a:hlinkClick r:id="rId3"/>
              </a:rPr>
              <a:t>συνταγή</a:t>
            </a:r>
            <a:r>
              <a:rPr lang="el-GR" dirty="0"/>
              <a:t> αυτή θα χρειαστούμε</a:t>
            </a:r>
            <a:r>
              <a:rPr lang="el-GR" dirty="0" smtClean="0"/>
              <a:t>...</a:t>
            </a:r>
          </a:p>
          <a:p>
            <a:pPr>
              <a:buFont typeface="Arial" pitchFamily="34" charset="0"/>
              <a:buChar char="•"/>
            </a:pPr>
            <a:r>
              <a:rPr lang="el-GR" dirty="0" smtClean="0"/>
              <a:t>2 συκωταριές με γλυκάδια από αρνί γάλακτος</a:t>
            </a:r>
          </a:p>
          <a:p>
            <a:pPr>
              <a:buFont typeface="Arial" pitchFamily="34" charset="0"/>
              <a:buChar char="•"/>
            </a:pPr>
            <a:r>
              <a:rPr lang="el-GR" dirty="0" smtClean="0"/>
              <a:t>2 </a:t>
            </a:r>
            <a:r>
              <a:rPr lang="el-GR" dirty="0"/>
              <a:t>κιλά έντερα από αρνί γάλακτος</a:t>
            </a:r>
          </a:p>
          <a:p>
            <a:pPr>
              <a:buFont typeface="Arial" pitchFamily="34" charset="0"/>
              <a:buChar char="•"/>
            </a:pPr>
            <a:r>
              <a:rPr lang="el-GR" dirty="0"/>
              <a:t>3-4 λεμόνια</a:t>
            </a:r>
          </a:p>
          <a:p>
            <a:pPr>
              <a:buFont typeface="Arial" pitchFamily="34" charset="0"/>
              <a:buChar char="•"/>
            </a:pPr>
            <a:r>
              <a:rPr lang="el-GR" dirty="0"/>
              <a:t>2 μπόλιες από αρνί</a:t>
            </a:r>
          </a:p>
          <a:p>
            <a:pPr>
              <a:buFont typeface="Arial" pitchFamily="34" charset="0"/>
              <a:buChar char="•"/>
            </a:pPr>
            <a:r>
              <a:rPr lang="el-GR" dirty="0"/>
              <a:t>σούβλα για κοκορέτσι</a:t>
            </a:r>
          </a:p>
          <a:p>
            <a:pPr>
              <a:buFont typeface="Arial" pitchFamily="34" charset="0"/>
              <a:buChar char="•"/>
            </a:pPr>
            <a:r>
              <a:rPr lang="el-GR" dirty="0"/>
              <a:t>μπόλικα κάρβουνα</a:t>
            </a:r>
          </a:p>
          <a:p>
            <a:pPr>
              <a:buFont typeface="Arial" pitchFamily="34" charset="0"/>
              <a:buChar char="•"/>
            </a:pPr>
            <a:r>
              <a:rPr lang="el-GR" dirty="0"/>
              <a:t>αλάτι</a:t>
            </a:r>
          </a:p>
          <a:p>
            <a:r>
              <a:rPr lang="el-GR" dirty="0"/>
              <a:t>κόλιαντρο τριμμένο</a:t>
            </a:r>
          </a:p>
          <a:p>
            <a:pPr>
              <a:buFont typeface="Arial" pitchFamily="34" charset="0"/>
              <a:buChar char="•"/>
            </a:pPr>
            <a:r>
              <a:rPr lang="el-GR" dirty="0"/>
              <a:t>κύμινο τριμμένο</a:t>
            </a:r>
          </a:p>
          <a:p>
            <a:pPr>
              <a:buFont typeface="Arial" pitchFamily="34" charset="0"/>
              <a:buChar char="•"/>
            </a:pPr>
            <a:r>
              <a:rPr lang="el-GR" dirty="0"/>
              <a:t>πιπέρι φρεσκοτριμμένο</a:t>
            </a:r>
          </a:p>
        </p:txBody>
      </p:sp>
      <p:sp>
        <p:nvSpPr>
          <p:cNvPr id="8" name="7 - Βέλος προς τα κάτω"/>
          <p:cNvSpPr/>
          <p:nvPr/>
        </p:nvSpPr>
        <p:spPr>
          <a:xfrm>
            <a:off x="142844" y="4857760"/>
            <a:ext cx="571504" cy="150019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8 - Βέλος προς τα κάτω"/>
          <p:cNvSpPr/>
          <p:nvPr/>
        </p:nvSpPr>
        <p:spPr>
          <a:xfrm>
            <a:off x="3071802" y="4857760"/>
            <a:ext cx="571504" cy="150019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9 - TextBox"/>
          <p:cNvSpPr txBox="1"/>
          <p:nvPr/>
        </p:nvSpPr>
        <p:spPr>
          <a:xfrm>
            <a:off x="857224" y="4857760"/>
            <a:ext cx="2000264" cy="1384995"/>
          </a:xfrm>
          <a:prstGeom prst="rect">
            <a:avLst/>
          </a:prstGeom>
          <a:solidFill>
            <a:schemeClr val="bg1"/>
          </a:solidFill>
        </p:spPr>
        <p:txBody>
          <a:bodyPr wrap="square" rtlCol="0">
            <a:spAutoFit/>
          </a:bodyPr>
          <a:lstStyle/>
          <a:p>
            <a:r>
              <a:rPr lang="el-GR" sz="2800" b="1" dirty="0" smtClean="0">
                <a:solidFill>
                  <a:srgbClr val="FF0000"/>
                </a:solidFill>
              </a:rPr>
              <a:t>Συνέχεια στην άλλη διαφάνεια </a:t>
            </a:r>
            <a:endParaRPr lang="el-GR" sz="2800" b="1"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142844" y="142852"/>
            <a:ext cx="4214842" cy="6771084"/>
          </a:xfrm>
          <a:prstGeom prst="rect">
            <a:avLst/>
          </a:prstGeom>
          <a:noFill/>
        </p:spPr>
        <p:txBody>
          <a:bodyPr wrap="square" rtlCol="0">
            <a:spAutoFit/>
          </a:bodyPr>
          <a:lstStyle/>
          <a:p>
            <a:r>
              <a:rPr lang="el-GR" sz="1400" b="1" dirty="0"/>
              <a:t>Προετοιμασία</a:t>
            </a:r>
            <a:endParaRPr lang="el-GR" sz="1400" dirty="0"/>
          </a:p>
          <a:p>
            <a:r>
              <a:rPr lang="el-GR" sz="1400" dirty="0"/>
              <a:t>Καταρχήν, πρέπει να γνωρίζουμε από πριν ό,τι το κοκορέτσι χρειάζεται πολύ χρόνο για να ετοιμαστεί. Δεν είναι τόσο το πλύσιμο των αντέρων και το πέρασμα της συκωταριάς στη σούβλα, όσο το γεγονός ότι χρειάζεται να το ετοιμάσουμε από την προηγούμενη ημέρα για να στραγγίζει το βράδυ πριν το ψήσουμε...</a:t>
            </a:r>
          </a:p>
          <a:p>
            <a:r>
              <a:rPr lang="el-GR" sz="1400" dirty="0"/>
              <a:t>Πρώτα απ' όλα ετοιμάζουμε τα μπαχαρικά που είναι το άλφα και το ωμέγα. Σε ένα </a:t>
            </a:r>
            <a:r>
              <a:rPr lang="el-GR" sz="1400" dirty="0" smtClean="0"/>
              <a:t>μπωλ, </a:t>
            </a:r>
            <a:r>
              <a:rPr lang="el-GR" sz="1400" dirty="0"/>
              <a:t>αναμειγνύουμε μπόλικο αλάτι και φρέσκοτριμμένο πιπέρι, κόλιαντρο και λίγο κύμινο, ίσα για τη μυρωδιά.</a:t>
            </a:r>
          </a:p>
          <a:p>
            <a:r>
              <a:rPr lang="el-GR" sz="1400" dirty="0"/>
              <a:t>Πλένουμε καλά τις συκωταριές και τα γλυκάδια και τα κόβουμε σε χοντροκομμένα κομμάτια.</a:t>
            </a:r>
          </a:p>
          <a:p>
            <a:r>
              <a:rPr lang="el-GR" sz="1400" dirty="0"/>
              <a:t>Το μυστικό για πετυχημένο κοκορέτσι είναι να βάζουμε περισσότερα μαλακά κομμάτια (από πνευμόνι, καρδιά, νεφρά, γλυκάδια) απ'ότι συκώτια, τα οποία πικρίζουν όταν ψηθούν.</a:t>
            </a:r>
          </a:p>
          <a:p>
            <a:r>
              <a:rPr lang="el-GR" sz="1400" dirty="0"/>
              <a:t>Στη συνέχεια, περιχύνουμε το μείγμα των μπαχαρικών στα κομμάτια της συκωταριάς και τα αφήνουμε στο ψυγείο.</a:t>
            </a:r>
          </a:p>
          <a:p>
            <a:r>
              <a:rPr lang="el-GR" sz="1400" dirty="0"/>
              <a:t>Παράλληλα, ετοιμάζουμε τις μπόλιες και τα έντερα.</a:t>
            </a:r>
          </a:p>
          <a:p>
            <a:r>
              <a:rPr lang="el-GR" sz="1400" dirty="0"/>
              <a:t>Οι μπόλιες θέλουν πέρασμα από χλιαρό νερό για να ζεσταθούν και να καθαρίσουν καλά.</a:t>
            </a:r>
          </a:p>
          <a:p>
            <a:r>
              <a:rPr lang="el-GR" sz="1400" dirty="0"/>
              <a:t>Οι αντεριές (τα έντερα) είναι το δύσκολο κομμάτι, γιατί θέλουν εξονυχιστικό πλύσιμο στο εσωτερικό τους. Τις βάζουμε κάτω από την βρύση ώστε να πέφτει νερό απευθείας μέσα τους και στη συνέχεια τις στραγγίζουμε και τις αφήνουμε σε ένα μεγάλο μπωλ με μπόλικα κομμένα λεμόνια.</a:t>
            </a:r>
          </a:p>
        </p:txBody>
      </p:sp>
      <p:sp>
        <p:nvSpPr>
          <p:cNvPr id="6" name="5 - TextBox"/>
          <p:cNvSpPr txBox="1"/>
          <p:nvPr/>
        </p:nvSpPr>
        <p:spPr>
          <a:xfrm>
            <a:off x="4500562" y="214290"/>
            <a:ext cx="4429156" cy="2893100"/>
          </a:xfrm>
          <a:prstGeom prst="rect">
            <a:avLst/>
          </a:prstGeom>
          <a:noFill/>
        </p:spPr>
        <p:txBody>
          <a:bodyPr wrap="square" rtlCol="0">
            <a:spAutoFit/>
          </a:bodyPr>
          <a:lstStyle/>
          <a:p>
            <a:r>
              <a:rPr lang="el-GR" sz="1400" b="1" dirty="0"/>
              <a:t>Η δημιουργία</a:t>
            </a:r>
            <a:endParaRPr lang="el-GR" sz="1400" dirty="0"/>
          </a:p>
          <a:p>
            <a:r>
              <a:rPr lang="el-GR" sz="1400" dirty="0"/>
              <a:t>Μόλις είμαστε έτοιμοι, περνάμε στη σούβλα τα γλυκάδια και τα συκώτια εναλλάξ. Από πάνω τυλίγουμε τις μπόλιες ώστε να κρατάει τα κομμάτια στη θέση τους, και όπου χρειάζεται βάζουμε οδοντογλυφίδες για να γίνει πιο σταθερό.</a:t>
            </a:r>
          </a:p>
          <a:p>
            <a:r>
              <a:rPr lang="el-GR" sz="1400" dirty="0"/>
              <a:t>Έπειτα, δένουμε το μία αντεριά στο άκρο της σούβλας και την πλέκουμε σταυρώνοντας κατά μήκος του κοκορετσιού μέχρι να δούμε ότι δημιουργείται ένα παχύ αλλά σταθερό στρώμα. Στη συνέχεια, πλέκουμε οριζόντια και δένουμε στο άλλο άκρο.</a:t>
            </a:r>
          </a:p>
          <a:p>
            <a:r>
              <a:rPr lang="el-GR" sz="1400" dirty="0"/>
              <a:t>Τελειώσαμε! Αφήνουμε το κοκορέτσι με τη σούβλα όρθια όλο το βράδυ να στραγγίξει όλα τα νερά.</a:t>
            </a:r>
          </a:p>
        </p:txBody>
      </p:sp>
      <p:sp>
        <p:nvSpPr>
          <p:cNvPr id="7" name="6 - TextBox"/>
          <p:cNvSpPr txBox="1"/>
          <p:nvPr/>
        </p:nvSpPr>
        <p:spPr>
          <a:xfrm>
            <a:off x="4429124" y="3071810"/>
            <a:ext cx="4500594" cy="3108543"/>
          </a:xfrm>
          <a:prstGeom prst="rect">
            <a:avLst/>
          </a:prstGeom>
          <a:noFill/>
        </p:spPr>
        <p:txBody>
          <a:bodyPr wrap="square" rtlCol="0">
            <a:spAutoFit/>
          </a:bodyPr>
          <a:lstStyle/>
          <a:p>
            <a:r>
              <a:rPr lang="el-GR" sz="1400" b="1" dirty="0"/>
              <a:t>Το ψήσιμο</a:t>
            </a:r>
            <a:endParaRPr lang="el-GR" sz="1400" dirty="0"/>
          </a:p>
          <a:p>
            <a:r>
              <a:rPr lang="el-GR" sz="1400" dirty="0"/>
              <a:t>Την επόμενη ημέρα, ανάβουμε φωτιά και ετοιμάζουμε γερή θράκα από μπόλικα κάρβουνα. Βάζουμε πάνω το κοκορέτσι αλλά ξεκινάμε το ψήσιμο από ψηλά και με αργή περιστροφή.</a:t>
            </a:r>
          </a:p>
          <a:p>
            <a:r>
              <a:rPr lang="el-GR" sz="1400" dirty="0"/>
              <a:t>Όταν αρχίσει να βγάζει αφρούς από το εσωτερικό, σημαίνει ότι βράζει μέσα. Τότε, μόλις ροδίσει και το εξωτερικό, κατεβάζουμε το κοκορέτσι μας πιο χαμηλά και συνεχίζουμε το γύρισμα πιο γρήγορα.</a:t>
            </a:r>
          </a:p>
          <a:p>
            <a:r>
              <a:rPr lang="el-GR" sz="1400" dirty="0"/>
              <a:t>Πως καταλαβαίνουμε ότι το κοκορέτσι είναι έτοιμο; Απλά, το τρυπάμε που και που με ένα πηρούνι. Όταν πάψει να βγάζει ζουμί, το κοκορέτσι είναι έτοιμο για κόψιμο και σερβίρισμα!</a:t>
            </a:r>
          </a:p>
          <a:p>
            <a:r>
              <a:rPr lang="el-GR" sz="1400" dirty="0"/>
              <a:t>Καλή όρεξη και Καλό </a:t>
            </a:r>
            <a:r>
              <a:rPr lang="el-GR" sz="1400" dirty="0" smtClean="0"/>
              <a:t>Πάσχα.</a:t>
            </a:r>
            <a:endParaRPr lang="el-GR"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142844" y="142852"/>
            <a:ext cx="8858312" cy="6572296"/>
          </a:xfrm>
        </p:spPr>
        <p:txBody>
          <a:bodyPr/>
          <a:lstStyle/>
          <a:p>
            <a:pPr>
              <a:buNone/>
            </a:pPr>
            <a:r>
              <a:rPr lang="el-GR" b="1" dirty="0" smtClean="0"/>
              <a:t>4. Σπετσοφάι </a:t>
            </a:r>
          </a:p>
          <a:p>
            <a:pPr>
              <a:buNone/>
            </a:pPr>
            <a:endParaRPr lang="el-GR" b="1" dirty="0" smtClean="0"/>
          </a:p>
          <a:p>
            <a:pPr>
              <a:buNone/>
            </a:pPr>
            <a:endParaRPr lang="el-GR" b="1" dirty="0" smtClean="0"/>
          </a:p>
          <a:p>
            <a:pPr>
              <a:buNone/>
            </a:pPr>
            <a:endParaRPr lang="el-GR" b="1" dirty="0" smtClean="0"/>
          </a:p>
          <a:p>
            <a:pPr>
              <a:buNone/>
            </a:pPr>
            <a:endParaRPr lang="el-GR" b="1" dirty="0" smtClean="0"/>
          </a:p>
          <a:p>
            <a:pPr>
              <a:buNone/>
            </a:pPr>
            <a:endParaRPr lang="el-GR" b="1" dirty="0" smtClean="0"/>
          </a:p>
          <a:p>
            <a:pPr>
              <a:buNone/>
            </a:pPr>
            <a:endParaRPr lang="el-GR" b="1" dirty="0" smtClean="0"/>
          </a:p>
          <a:p>
            <a:pPr>
              <a:buNone/>
            </a:pPr>
            <a:endParaRPr lang="el-GR" dirty="0"/>
          </a:p>
        </p:txBody>
      </p:sp>
      <p:pic>
        <p:nvPicPr>
          <p:cNvPr id="4098" name="Picture 2" descr="C:\Users\User\Documents\img_1131.jpg"/>
          <p:cNvPicPr>
            <a:picLocks noChangeAspect="1" noChangeArrowheads="1"/>
          </p:cNvPicPr>
          <p:nvPr/>
        </p:nvPicPr>
        <p:blipFill>
          <a:blip r:embed="rId2"/>
          <a:srcRect/>
          <a:stretch>
            <a:fillRect/>
          </a:stretch>
        </p:blipFill>
        <p:spPr bwMode="auto">
          <a:xfrm>
            <a:off x="2857488" y="214290"/>
            <a:ext cx="5851082" cy="2857520"/>
          </a:xfrm>
          <a:prstGeom prst="rect">
            <a:avLst/>
          </a:prstGeom>
          <a:ln w="88900" cap="sq" cmpd="thickThin">
            <a:solidFill>
              <a:srgbClr val="000000"/>
            </a:solidFill>
            <a:prstDash val="solid"/>
            <a:miter lim="800000"/>
          </a:ln>
          <a:effectLst>
            <a:innerShdw blurRad="76200">
              <a:srgbClr val="000000"/>
            </a:innerShdw>
          </a:effectLst>
        </p:spPr>
      </p:pic>
      <p:sp>
        <p:nvSpPr>
          <p:cNvPr id="6" name="5 - TextBox"/>
          <p:cNvSpPr txBox="1"/>
          <p:nvPr/>
        </p:nvSpPr>
        <p:spPr>
          <a:xfrm>
            <a:off x="0" y="642918"/>
            <a:ext cx="2786050" cy="5755422"/>
          </a:xfrm>
          <a:prstGeom prst="rect">
            <a:avLst/>
          </a:prstGeom>
          <a:noFill/>
        </p:spPr>
        <p:txBody>
          <a:bodyPr wrap="square" rtlCol="0">
            <a:spAutoFit/>
          </a:bodyPr>
          <a:lstStyle/>
          <a:p>
            <a:r>
              <a:rPr lang="el-GR" b="1" dirty="0"/>
              <a:t>Υλικά συνταγής</a:t>
            </a:r>
          </a:p>
          <a:p>
            <a:pPr>
              <a:buFont typeface="Arial" pitchFamily="34" charset="0"/>
              <a:buChar char="•"/>
            </a:pPr>
            <a:r>
              <a:rPr lang="el-GR" sz="1400" dirty="0"/>
              <a:t>λουκάνικο χωριάτικο: 700 γρ., κομμένο σε ροδέλες</a:t>
            </a:r>
          </a:p>
          <a:p>
            <a:pPr>
              <a:buFont typeface="Arial" pitchFamily="34" charset="0"/>
              <a:buChar char="•"/>
            </a:pPr>
            <a:r>
              <a:rPr lang="el-GR" sz="1400" dirty="0"/>
              <a:t>ελαιόλαδο: 1/2 φλιτζάνι του τσαγιού</a:t>
            </a:r>
          </a:p>
          <a:p>
            <a:pPr>
              <a:buFont typeface="Arial" pitchFamily="34" charset="0"/>
              <a:buChar char="•"/>
            </a:pPr>
            <a:r>
              <a:rPr lang="el-GR" sz="1400" dirty="0"/>
              <a:t>κρεμμύδι ξερό: 1, ψιλοκομμένο</a:t>
            </a:r>
          </a:p>
          <a:p>
            <a:pPr>
              <a:buFont typeface="Arial" pitchFamily="34" charset="0"/>
              <a:buChar char="•"/>
            </a:pPr>
            <a:r>
              <a:rPr lang="el-GR" sz="1400" dirty="0"/>
              <a:t>κρεμμυδάκια φρέσκα: 3 ψιλοκομμένα</a:t>
            </a:r>
          </a:p>
          <a:p>
            <a:pPr>
              <a:buFont typeface="Arial" pitchFamily="34" charset="0"/>
              <a:buChar char="•"/>
            </a:pPr>
            <a:r>
              <a:rPr lang="el-GR" sz="1400" dirty="0"/>
              <a:t>σκόρδο: 3 σκελίδες, ψιλοκομμένες</a:t>
            </a:r>
          </a:p>
          <a:p>
            <a:pPr>
              <a:buFont typeface="Arial" pitchFamily="34" charset="0"/>
              <a:buChar char="•"/>
            </a:pPr>
            <a:r>
              <a:rPr lang="el-GR" sz="1400" dirty="0"/>
              <a:t>πράσινη πιπεριά: 2</a:t>
            </a:r>
          </a:p>
          <a:p>
            <a:pPr>
              <a:buFont typeface="Arial" pitchFamily="34" charset="0"/>
              <a:buChar char="•"/>
            </a:pPr>
            <a:r>
              <a:rPr lang="el-GR" sz="1400" dirty="0"/>
              <a:t>κόκκινη πιπεριά: 2</a:t>
            </a:r>
          </a:p>
          <a:p>
            <a:pPr>
              <a:buFont typeface="Arial" pitchFamily="34" charset="0"/>
              <a:buChar char="•"/>
            </a:pPr>
            <a:r>
              <a:rPr lang="el-GR" sz="1400" dirty="0"/>
              <a:t>καρότο: 1, κομμένο σε ροδέλες</a:t>
            </a:r>
          </a:p>
          <a:p>
            <a:pPr>
              <a:buFont typeface="Arial" pitchFamily="34" charset="0"/>
              <a:buChar char="•"/>
            </a:pPr>
            <a:r>
              <a:rPr lang="el-GR" sz="1400" dirty="0"/>
              <a:t>κόκκινο κρασί: 100 ml</a:t>
            </a:r>
          </a:p>
          <a:p>
            <a:pPr>
              <a:buFont typeface="Arial" pitchFamily="34" charset="0"/>
              <a:buChar char="•"/>
            </a:pPr>
            <a:r>
              <a:rPr lang="el-GR" sz="1400" dirty="0"/>
              <a:t>ντομάτες: 3 φρέσκες, κομμένες στον τρίφτη</a:t>
            </a:r>
          </a:p>
          <a:p>
            <a:pPr>
              <a:buFont typeface="Arial" pitchFamily="34" charset="0"/>
              <a:buChar char="•"/>
            </a:pPr>
            <a:r>
              <a:rPr lang="el-GR" sz="1400" dirty="0"/>
              <a:t>πάπρικα: 1/2 κουταλάκι του γλυκού</a:t>
            </a:r>
          </a:p>
          <a:p>
            <a:pPr>
              <a:buFont typeface="Arial" pitchFamily="34" charset="0"/>
              <a:buChar char="•"/>
            </a:pPr>
            <a:r>
              <a:rPr lang="el-GR" sz="1400" dirty="0"/>
              <a:t>μπούκοβο: 1/2 κουταλάκι του γλυκού</a:t>
            </a:r>
          </a:p>
          <a:p>
            <a:pPr>
              <a:buFont typeface="Arial" pitchFamily="34" charset="0"/>
              <a:buChar char="•"/>
            </a:pPr>
            <a:r>
              <a:rPr lang="el-GR" sz="1400" dirty="0"/>
              <a:t>αλάτι</a:t>
            </a:r>
          </a:p>
          <a:p>
            <a:pPr>
              <a:buFont typeface="Arial" pitchFamily="34" charset="0"/>
              <a:buChar char="•"/>
            </a:pPr>
            <a:r>
              <a:rPr lang="el-GR" sz="1400" dirty="0"/>
              <a:t>πιπέρι</a:t>
            </a:r>
          </a:p>
          <a:p>
            <a:pPr>
              <a:buFont typeface="Arial" pitchFamily="34" charset="0"/>
              <a:buChar char="•"/>
            </a:pPr>
            <a:r>
              <a:rPr lang="el-GR" sz="1400" dirty="0"/>
              <a:t>ζάχαρη: λίγη</a:t>
            </a:r>
          </a:p>
          <a:p>
            <a:pPr>
              <a:buFont typeface="Arial" pitchFamily="34" charset="0"/>
              <a:buChar char="•"/>
            </a:pPr>
            <a:r>
              <a:rPr lang="el-GR" sz="1400" dirty="0"/>
              <a:t>τυρί: μετσοβόνε ή κεφαλογραβιέρα</a:t>
            </a:r>
          </a:p>
          <a:p>
            <a:pPr>
              <a:buFont typeface="Arial" pitchFamily="34" charset="0"/>
              <a:buChar char="•"/>
            </a:pPr>
            <a:r>
              <a:rPr lang="el-GR" sz="1400" dirty="0"/>
              <a:t>μαϊντανός: για το σερβίρισμα</a:t>
            </a:r>
          </a:p>
        </p:txBody>
      </p:sp>
      <p:sp>
        <p:nvSpPr>
          <p:cNvPr id="7" name="6 - TextBox"/>
          <p:cNvSpPr txBox="1"/>
          <p:nvPr/>
        </p:nvSpPr>
        <p:spPr>
          <a:xfrm>
            <a:off x="2786050" y="3214686"/>
            <a:ext cx="6357950" cy="3570208"/>
          </a:xfrm>
          <a:prstGeom prst="rect">
            <a:avLst/>
          </a:prstGeom>
          <a:noFill/>
        </p:spPr>
        <p:txBody>
          <a:bodyPr wrap="square" rtlCol="0">
            <a:spAutoFit/>
          </a:bodyPr>
          <a:lstStyle/>
          <a:p>
            <a:r>
              <a:rPr lang="el-GR" b="1" dirty="0"/>
              <a:t>Εκτέλεση συνταγής</a:t>
            </a:r>
          </a:p>
          <a:p>
            <a:r>
              <a:rPr lang="el-GR" sz="1600" dirty="0"/>
              <a:t>Σε μία κατσαρόλα ρίχνετε το ελαιόλαδο και τηγανίζετε τα λουκάνικα. Τα βγάζετε με τρυπητή κουτάλα και τα στραγγίζετε σε απορροφητικό χαρτί. </a:t>
            </a:r>
          </a:p>
          <a:p>
            <a:r>
              <a:rPr lang="el-GR" sz="1600" dirty="0"/>
              <a:t>Ρίχνετε στο λάδι τα κρεμμύδια, τα σκόρδα, τις πιπεριές και το καρότο και τα σοτάρετε. Στη συνέχεια τα σβήνετε με το κρασί και το αφήνετε να εξατμιστεί. Προσθέτετε τη ντομάτα, το αλάτι, το πιπέρι το </a:t>
            </a:r>
            <a:r>
              <a:rPr lang="el-GR" sz="1600" dirty="0" smtClean="0"/>
              <a:t>μπούκοβο </a:t>
            </a:r>
            <a:r>
              <a:rPr lang="el-GR" sz="1600" dirty="0"/>
              <a:t>και την πάπρικα. Τα αφήνετε να βράσουν για 15' σε χαμηλή φωτιά. </a:t>
            </a:r>
          </a:p>
          <a:p>
            <a:r>
              <a:rPr lang="el-GR" sz="1600" dirty="0"/>
              <a:t>Αφού βράσουν τα υλικά σας, ρίχνετε το λουκάνικο και τα μαγειρεύετε όλα </a:t>
            </a:r>
            <a:r>
              <a:rPr lang="el-GR" sz="1600" dirty="0" smtClean="0"/>
              <a:t>μαζί για </a:t>
            </a:r>
            <a:r>
              <a:rPr lang="el-GR" sz="1600" dirty="0"/>
              <a:t>15'-20' περίπου. Αφήνετε το φαγητό να ρουφήξει τα υγρά του και να μείνει μόνο με μια ωραία πηχτή σάλτσα. Λίγο </a:t>
            </a:r>
            <a:r>
              <a:rPr lang="el-GR" sz="1600" dirty="0" smtClean="0"/>
              <a:t>πριν </a:t>
            </a:r>
            <a:r>
              <a:rPr lang="el-GR" sz="1600" dirty="0"/>
              <a:t>το βγάλετε από τη φωτιά προσθέτετε το τυρί για να λιώσει λίγο. Πασπαλίζετε με μαϊντανό και σερβίρετε.</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142844" y="142852"/>
            <a:ext cx="8858312" cy="6572296"/>
          </a:xfrm>
        </p:spPr>
        <p:txBody>
          <a:bodyPr/>
          <a:lstStyle/>
          <a:p>
            <a:pPr>
              <a:buNone/>
            </a:pPr>
            <a:r>
              <a:rPr lang="el-GR" b="1" dirty="0" smtClean="0"/>
              <a:t>5. Μουσακάς </a:t>
            </a:r>
          </a:p>
          <a:p>
            <a:pPr>
              <a:buNone/>
            </a:pPr>
            <a:endParaRPr lang="el-GR" dirty="0"/>
          </a:p>
        </p:txBody>
      </p:sp>
      <p:pic>
        <p:nvPicPr>
          <p:cNvPr id="5122" name="Picture 2" descr="C:\Users\User\Documents\moysakas.jpg"/>
          <p:cNvPicPr>
            <a:picLocks noChangeAspect="1" noChangeArrowheads="1"/>
          </p:cNvPicPr>
          <p:nvPr/>
        </p:nvPicPr>
        <p:blipFill>
          <a:blip r:embed="rId2"/>
          <a:srcRect/>
          <a:stretch>
            <a:fillRect/>
          </a:stretch>
        </p:blipFill>
        <p:spPr bwMode="auto">
          <a:xfrm>
            <a:off x="3428992" y="142852"/>
            <a:ext cx="5334010" cy="3154872"/>
          </a:xfrm>
          <a:prstGeom prst="roundRect">
            <a:avLst>
              <a:gd name="adj" fmla="val 47909"/>
            </a:avLst>
          </a:prstGeom>
          <a:solidFill>
            <a:srgbClr val="FFFFFF">
              <a:shade val="85000"/>
            </a:srgbClr>
          </a:solidFill>
          <a:ln>
            <a:noFill/>
          </a:ln>
          <a:effectLst>
            <a:reflection blurRad="12700" stA="38000" endPos="28000" dist="5000" dir="5400000" sy="-100000" algn="bl" rotWithShape="0"/>
          </a:effectLst>
        </p:spPr>
      </p:pic>
      <p:sp>
        <p:nvSpPr>
          <p:cNvPr id="5" name="4 - TextBox"/>
          <p:cNvSpPr txBox="1"/>
          <p:nvPr/>
        </p:nvSpPr>
        <p:spPr>
          <a:xfrm>
            <a:off x="0" y="857232"/>
            <a:ext cx="3571868" cy="1754326"/>
          </a:xfrm>
          <a:prstGeom prst="rect">
            <a:avLst/>
          </a:prstGeom>
          <a:noFill/>
        </p:spPr>
        <p:txBody>
          <a:bodyPr wrap="square" rtlCol="0">
            <a:spAutoFit/>
          </a:bodyPr>
          <a:lstStyle/>
          <a:p>
            <a:r>
              <a:rPr lang="el-GR" b="1" dirty="0"/>
              <a:t>Τι χρειαζόμαστε:</a:t>
            </a:r>
          </a:p>
          <a:p>
            <a:pPr>
              <a:buFont typeface="Arial" pitchFamily="34" charset="0"/>
              <a:buChar char="•"/>
            </a:pPr>
            <a:r>
              <a:rPr lang="el-GR" dirty="0"/>
              <a:t>1 κιλό μελιτζάνες</a:t>
            </a:r>
          </a:p>
          <a:p>
            <a:pPr>
              <a:buFont typeface="Arial" pitchFamily="34" charset="0"/>
              <a:buChar char="•"/>
            </a:pPr>
            <a:r>
              <a:rPr lang="el-GR" dirty="0"/>
              <a:t>1 κιλό πατάτες</a:t>
            </a:r>
          </a:p>
          <a:p>
            <a:pPr>
              <a:buFont typeface="Arial" pitchFamily="34" charset="0"/>
              <a:buChar char="•"/>
            </a:pPr>
            <a:r>
              <a:rPr lang="el-GR" dirty="0"/>
              <a:t>125 γρ. κεφαλοτύρι τριμμένο</a:t>
            </a:r>
          </a:p>
          <a:p>
            <a:pPr>
              <a:buFont typeface="Arial" pitchFamily="34" charset="0"/>
              <a:buChar char="•"/>
            </a:pPr>
            <a:r>
              <a:rPr lang="el-GR" dirty="0"/>
              <a:t>αλάτι, πιπέρι, ζάχαρη</a:t>
            </a:r>
          </a:p>
          <a:p>
            <a:pPr>
              <a:buFont typeface="Arial" pitchFamily="34" charset="0"/>
              <a:buChar char="•"/>
            </a:pPr>
            <a:r>
              <a:rPr lang="el-GR" dirty="0"/>
              <a:t>½ μάτσο μαϊντανό ψιλοκομμένο</a:t>
            </a:r>
          </a:p>
        </p:txBody>
      </p:sp>
      <p:sp>
        <p:nvSpPr>
          <p:cNvPr id="6" name="5 - TextBox"/>
          <p:cNvSpPr txBox="1"/>
          <p:nvPr/>
        </p:nvSpPr>
        <p:spPr>
          <a:xfrm>
            <a:off x="0" y="2795349"/>
            <a:ext cx="9144000" cy="4062651"/>
          </a:xfrm>
          <a:prstGeom prst="rect">
            <a:avLst/>
          </a:prstGeom>
          <a:noFill/>
        </p:spPr>
        <p:txBody>
          <a:bodyPr wrap="square" rtlCol="0">
            <a:spAutoFit/>
          </a:bodyPr>
          <a:lstStyle/>
          <a:p>
            <a:r>
              <a:rPr lang="el-GR" b="1" u="sng" dirty="0"/>
              <a:t>ΓΕΜΙΣΗ ΚΙΜΑ</a:t>
            </a:r>
            <a:endParaRPr lang="el-GR" b="1" dirty="0"/>
          </a:p>
          <a:p>
            <a:r>
              <a:rPr lang="el-GR" sz="1600" dirty="0"/>
              <a:t>1 κιλό κιμά</a:t>
            </a:r>
          </a:p>
          <a:p>
            <a:r>
              <a:rPr lang="el-GR" sz="1600" dirty="0"/>
              <a:t>350 γρ. ντομάτες ψιλοκομμένες</a:t>
            </a:r>
          </a:p>
          <a:p>
            <a:r>
              <a:rPr lang="el-GR" sz="1600" dirty="0"/>
              <a:t>1-2 κ.σ. ντοματοπελτέ</a:t>
            </a:r>
          </a:p>
          <a:p>
            <a:r>
              <a:rPr lang="el-GR" sz="1600" dirty="0"/>
              <a:t>125 γρ. ρετσίνα</a:t>
            </a:r>
          </a:p>
          <a:p>
            <a:r>
              <a:rPr lang="el-GR" sz="1600" dirty="0"/>
              <a:t>2 κρεμμύδια ψιλοκομμένα</a:t>
            </a:r>
          </a:p>
          <a:p>
            <a:r>
              <a:rPr lang="el-GR" sz="1600" dirty="0"/>
              <a:t>75 γρ. λάδι</a:t>
            </a:r>
          </a:p>
          <a:p>
            <a:r>
              <a:rPr lang="el-GR" sz="1600" dirty="0"/>
              <a:t>1 κύβο βοδινό</a:t>
            </a:r>
          </a:p>
          <a:p>
            <a:r>
              <a:rPr lang="el-GR" sz="1600" dirty="0"/>
              <a:t>4 ασπράδια αβγού</a:t>
            </a:r>
          </a:p>
          <a:p>
            <a:r>
              <a:rPr lang="el-GR" sz="1600" dirty="0"/>
              <a:t>1 πρέζα κοκκινοπίπερο, μαύρο πιπέρι, αλάτι</a:t>
            </a:r>
          </a:p>
          <a:p>
            <a:r>
              <a:rPr lang="el-GR" sz="1600" dirty="0"/>
              <a:t>2-4 σκελίδες σκόρδο</a:t>
            </a:r>
          </a:p>
          <a:p>
            <a:r>
              <a:rPr lang="el-GR" sz="1600" u="sng" dirty="0"/>
              <a:t>αρώματα</a:t>
            </a:r>
            <a:r>
              <a:rPr lang="el-GR" sz="1600" dirty="0"/>
              <a:t>: 1 κ.σ. μαϊντανό, 1 κ.σ. δυόσμο ψιλοκομμένο</a:t>
            </a:r>
          </a:p>
          <a:p>
            <a:r>
              <a:rPr lang="el-GR" sz="1600" u="sng" dirty="0"/>
              <a:t>μπαχαρικά</a:t>
            </a:r>
            <a:r>
              <a:rPr lang="el-GR" sz="1600" dirty="0"/>
              <a:t>: 2 πρέζες ρίγανη, 1 πρέζα γαρύφαλλο, 1 πρέζα κανέλλα, 1 πρέζα κόλιανδρο, ½ φύλλο </a:t>
            </a:r>
            <a:r>
              <a:rPr lang="el-GR" sz="1600" dirty="0" smtClean="0"/>
              <a:t>δάφνης</a:t>
            </a:r>
          </a:p>
          <a:p>
            <a:r>
              <a:rPr lang="el-GR" sz="1600" dirty="0" smtClean="0"/>
              <a:t>4 </a:t>
            </a:r>
            <a:r>
              <a:rPr lang="el-GR" sz="1600" dirty="0"/>
              <a:t>δόσεις </a:t>
            </a:r>
            <a:r>
              <a:rPr lang="el-GR" sz="1600" dirty="0">
                <a:hlinkClick r:id="rId3" tooltip="μπεσαμέλ"/>
              </a:rPr>
              <a:t>μπεσαμέλ </a:t>
            </a:r>
            <a:r>
              <a:rPr lang="el-GR" sz="1600" dirty="0"/>
              <a:t>(με τους 4 κρόκους του αβγού)</a:t>
            </a:r>
          </a:p>
          <a:p>
            <a:endParaRPr lang="el-GR" sz="1600" dirty="0"/>
          </a:p>
        </p:txBody>
      </p:sp>
      <p:sp>
        <p:nvSpPr>
          <p:cNvPr id="19" name="18 - Βέλος προς τα κάτω"/>
          <p:cNvSpPr/>
          <p:nvPr/>
        </p:nvSpPr>
        <p:spPr>
          <a:xfrm>
            <a:off x="5857884" y="6143644"/>
            <a:ext cx="428628"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solidFill>
                <a:srgbClr val="FF0000"/>
              </a:solidFill>
            </a:endParaRPr>
          </a:p>
        </p:txBody>
      </p:sp>
      <p:sp>
        <p:nvSpPr>
          <p:cNvPr id="20" name="19 - Βέλος προς τα κάτω"/>
          <p:cNvSpPr/>
          <p:nvPr/>
        </p:nvSpPr>
        <p:spPr>
          <a:xfrm>
            <a:off x="8143900" y="6143644"/>
            <a:ext cx="428628"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2" name="21 - TextBox"/>
          <p:cNvSpPr txBox="1"/>
          <p:nvPr/>
        </p:nvSpPr>
        <p:spPr>
          <a:xfrm>
            <a:off x="6429388" y="6072206"/>
            <a:ext cx="1571636" cy="523220"/>
          </a:xfrm>
          <a:prstGeom prst="rect">
            <a:avLst/>
          </a:prstGeom>
          <a:noFill/>
        </p:spPr>
        <p:txBody>
          <a:bodyPr wrap="square" rtlCol="0">
            <a:spAutoFit/>
          </a:bodyPr>
          <a:lstStyle/>
          <a:p>
            <a:r>
              <a:rPr lang="el-GR" sz="1400" b="1" dirty="0" smtClean="0">
                <a:solidFill>
                  <a:schemeClr val="tx2"/>
                </a:solidFill>
              </a:rPr>
              <a:t>Συνέχεια στην άλλη διαφάνεια </a:t>
            </a:r>
            <a:endParaRPr lang="el-GR" sz="1400" b="1" dirty="0">
              <a:solidFill>
                <a:schemeClr val="tx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142844" y="142852"/>
            <a:ext cx="8858312" cy="6572296"/>
          </a:xfrm>
        </p:spPr>
        <p:txBody>
          <a:bodyPr>
            <a:normAutofit fontScale="77500" lnSpcReduction="20000"/>
          </a:bodyPr>
          <a:lstStyle/>
          <a:p>
            <a:r>
              <a:rPr lang="el-GR" b="1" dirty="0" smtClean="0"/>
              <a:t>Πώς το κάνουμε:</a:t>
            </a:r>
          </a:p>
          <a:p>
            <a:r>
              <a:rPr lang="el-GR" b="1" dirty="0" smtClean="0"/>
              <a:t>1)</a:t>
            </a:r>
            <a:r>
              <a:rPr lang="el-GR" dirty="0" smtClean="0"/>
              <a:t> Κόβετε τις μελιτζάνες σε μακρόστενες φέτες πάχους 1 εκ. περίπου. Τις αλατίζετε, τις αφήνετε στο αλάτι για 30', τις πλένετε, τις στραγγίζετε και τις σκουπίζετε καλά.</a:t>
            </a:r>
          </a:p>
          <a:p>
            <a:r>
              <a:rPr lang="el-GR" b="1" dirty="0" smtClean="0"/>
              <a:t>2)</a:t>
            </a:r>
            <a:r>
              <a:rPr lang="el-GR" dirty="0" smtClean="0"/>
              <a:t> Κόβετε ίδια και τις πατάτες και τα τηγανίζετε μέσα σε μπόλικο καυτό λάδι. Τα στραγγίζετε καλά σε σουρωτήρι και χαρτί κουζίνας.</a:t>
            </a:r>
          </a:p>
          <a:p>
            <a:r>
              <a:rPr lang="el-GR" b="1" dirty="0" smtClean="0"/>
              <a:t>3)</a:t>
            </a:r>
            <a:r>
              <a:rPr lang="el-GR" dirty="0" smtClean="0"/>
              <a:t> Σε κατσαρόλα βάζετε το λάδι να ζεσταθεί και τσιγαρίζετε ελαφρά το κρεμμύδι και τον κιμά.</a:t>
            </a:r>
          </a:p>
          <a:p>
            <a:r>
              <a:rPr lang="el-GR" b="1" dirty="0" smtClean="0"/>
              <a:t>4)</a:t>
            </a:r>
            <a:r>
              <a:rPr lang="el-GR" dirty="0" smtClean="0"/>
              <a:t> Σβήνετε με το κρασί και το ζωμό. Προσθέτετε τα μπαχαρικά, λίγο νερό και βράζετε τον κιμά για 45'.</a:t>
            </a:r>
          </a:p>
          <a:p>
            <a:r>
              <a:rPr lang="el-GR" b="1" dirty="0" smtClean="0"/>
              <a:t>5)</a:t>
            </a:r>
            <a:r>
              <a:rPr lang="el-GR" dirty="0" smtClean="0"/>
              <a:t> Στη συνέχεια προσθέτετε τη ντομάτα, το ντοματοπολτό, το σκόρδο, τα αρώματα και το αλάτι και τα αφήνετε να βράσουν μέχρι να δέσει η σάλτσα.</a:t>
            </a:r>
          </a:p>
          <a:p>
            <a:r>
              <a:rPr lang="el-GR" b="1" dirty="0" smtClean="0"/>
              <a:t>6)</a:t>
            </a:r>
            <a:r>
              <a:rPr lang="el-GR" dirty="0" smtClean="0"/>
              <a:t> Αφού χλιάνει ρίχνετε τα ασπράδια και ανακατεύετε.</a:t>
            </a:r>
          </a:p>
          <a:p>
            <a:r>
              <a:rPr lang="el-GR" b="1" dirty="0" smtClean="0"/>
              <a:t>7)</a:t>
            </a:r>
            <a:r>
              <a:rPr lang="el-GR" dirty="0" smtClean="0"/>
              <a:t> Φτιάχνετε τη μπεσαμέλ (προσοχή: τους κρόκους τους προσθέτουμε αφού χλιάνει λίγο η σάλτσα).</a:t>
            </a:r>
          </a:p>
          <a:p>
            <a:r>
              <a:rPr lang="el-GR" b="1" dirty="0" smtClean="0"/>
              <a:t>8)</a:t>
            </a:r>
            <a:r>
              <a:rPr lang="el-GR" dirty="0" smtClean="0"/>
              <a:t> Σε ταψί στρώνουμε τις πατάτες, τις αλατοπιπερώνουμε, τις πασπαλίζουμε με το μισό μαϊντανό, λίγη ζάχαρη και το 1/3 από το τυρί. Τις σκεπάζουμε με τον κιμά και μετά τις μελιτζάνες, όπου βάζουμε ξανά από πάνω τα ίδια.</a:t>
            </a:r>
          </a:p>
          <a:p>
            <a:r>
              <a:rPr lang="el-GR" b="1" dirty="0" smtClean="0"/>
              <a:t>9)</a:t>
            </a:r>
            <a:r>
              <a:rPr lang="el-GR" dirty="0" smtClean="0"/>
              <a:t> Απλώνουμε τη μπεσαμέλ, πασπαλίζουμε με το υπόλοιπο τυρί και ψήνουμε σε δυνατό φούρνο</a:t>
            </a:r>
            <a:r>
              <a:rPr lang="el-GR" dirty="0" smtClean="0"/>
              <a:t>.</a:t>
            </a:r>
            <a:endParaRPr lang="el-GR"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Δικαιοσύνη">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Δικαιοσύνη">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ικαιοσύνη">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127</TotalTime>
  <Words>1053</Words>
  <Application>Microsoft Office PowerPoint</Application>
  <PresentationFormat>Προβολή στην οθόνη (4:3)</PresentationFormat>
  <Paragraphs>133</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Δικαιοσύνη</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13</cp:revision>
  <dcterms:created xsi:type="dcterms:W3CDTF">2017-03-30T19:16:20Z</dcterms:created>
  <dcterms:modified xsi:type="dcterms:W3CDTF">2017-03-30T21:24:07Z</dcterms:modified>
</cp:coreProperties>
</file>