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0" r:id="rId12"/>
    <p:sldId id="265" r:id="rId13"/>
    <p:sldId id="266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" name="Ορθογώνιο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6" name="Ορθογώνιο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7" name="Ορθογώνιο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Έλλειψη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5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5903-74E3-456C-A263-E35175AB3F22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16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1244E70-6FA0-4A94-9A49-63A2673584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8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8676-205B-4034-8BC4-D85DD582938C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B1C-5DD8-46B6-882B-57A354356A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096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" name="Ορθογώνιο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6" name="Ορθογώνιο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7" name="Ορθογώνιο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Έλλειψη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3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110AA-41CD-45C6-84B0-132C4A9D068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Θέση ημερομηνίας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161E-BC7A-43E6-9AAE-AB781F3535E8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1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364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711C-3FCA-4CAA-A1F8-AECEFA7C0AFA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2CAF-7FEC-4E64-86E6-EB2DFA2A41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02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" name="Ορθογώνιο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6" name="Ορθογώνιο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7" name="Ορθογώνιο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8" name="Ορθογώνιο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9" name="Ορθογώνιο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Έλλειψη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5" name="Θέση υποσέλιδου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Θέση ημερομηνίας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9FA5-6045-4179-A697-78CE2FE5E49D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17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02C79FA-4FBF-4DD7-A74D-6D7EECDA8D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313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Ευθεία γραμμή σύνδεσης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BC0D-98C4-487F-AE50-78EAC03EB291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7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0E7C-ECEB-4FAC-AC01-CF941B83CC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335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Ορθογώνιο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9" name="Ορθογώνιο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0" name="Ορθογώνιο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1" name="Ορθογώνιο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" name="Ορθογώνιο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Ευθεία γραμμή σύνδεσης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Έλλειψη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Έλλειψη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8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4A41B-8282-4A4A-94D7-7529D072706B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19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8979D5E-433B-4B93-BFBC-A77D34CF5A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0325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49DE-E05E-4EDC-BE10-DE882D6AA44E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DE774-D9DE-4C7B-A981-FEB324A3CB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81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3" name="Ορθογώνιο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4" name="Ορθογώνιο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" name="Ορθογώνιο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Ορθογώνιο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8677-F4B2-4C20-B1CC-38905204B4AA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9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F964E4-F58E-4523-8BE2-A7DA65F972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414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Ορθογώνιο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7" name="Ορθογώνιο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8" name="Ορθογώνιο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9" name="Ορθογώνιο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0" name="Ορθογώνιο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Έλλειψη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6" name="Θέση αριθμού διαφάνειας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06B303-C69E-4A9A-9B0A-890BBB303E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Θέση ημερομηνίας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09CC-A8C9-4B7A-9B32-6FFCD29CD20E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18" name="Θέση υποσέλιδου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9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Ευθεία γραμμή σύνδεσης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Ορθογώνιο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7" name="Ορθογώνιο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8" name="Ορθογώνιο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9" name="Ορθογώνιο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Έλλειψη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Θέση αριθμού διαφάνειας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D838A-AE71-43DB-B747-BF29B3B993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Θέση ημερομηνίας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0A56-0DD1-49F6-9B55-7D1B7E4EDF87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18" name="Θέση υποσέλιδου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45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027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02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02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F4FAC-4BAD-4443-9983-0178A22817CD}" type="datetimeFigureOut">
              <a:rPr lang="el-GR"/>
              <a:pPr>
                <a:defRPr/>
              </a:pPr>
              <a:t>5/11/2013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Έλλειψη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871F4D-F71A-4030-96CE-221BB7B08F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8" name="Θέση τίτλου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  <a:endParaRPr lang="en-US" altLang="el-GR" smtClean="0"/>
          </a:p>
        </p:txBody>
      </p:sp>
      <p:sp>
        <p:nvSpPr>
          <p:cNvPr id="1039" name="Θέση κειμένου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ris\Dropbox\&#931;&#935;&#927;&#923;&#917;&#921;&#927;\&#915;'%20&#923;&#933;&#922;&#917;&#921;&#927;&#933;%20&#914;&#921;&#927;&#923;&#927;&#915;&#921;&#913;%20&#920;&#917;&#932;&#921;&#922;&#919;&#931;%20&#922;&#913;&#932;&#917;&#933;&#920;&#933;&#925;&#931;&#919;&#931;\&#928;&#961;&#959;&#946;&#959;&#955;&#941;&#962;\7A401A98_get_video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ris\Dropbox\&#931;&#935;&#927;&#923;&#917;&#921;&#927;\&#915;'%20&#923;&#933;&#922;&#917;&#921;&#927;&#933;%20&#914;&#921;&#927;&#923;&#927;&#915;&#921;&#913;%20&#920;&#917;&#932;&#921;&#922;&#919;&#931;%20&#922;&#913;&#932;&#917;&#933;&#920;&#933;&#925;&#931;&#919;&#931;\&#928;&#961;&#959;&#946;&#959;&#955;&#941;&#962;\EcoRI_Edit.wmv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ΒΙΟΛΟΓΙΑ Γ’ ΛΥΚΕΙΟΥ ΘΕΤΙΚΗΣ ΚΑΤΕΥΘΥΝΣΗΣ</a:t>
            </a:r>
            <a:endParaRPr lang="el-GR" dirty="0"/>
          </a:p>
        </p:txBody>
      </p:sp>
      <p:sp>
        <p:nvSpPr>
          <p:cNvPr id="13315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4. Τεχνολογία του ανασυνδυασμένου </a:t>
            </a:r>
            <a:r>
              <a:rPr lang="en-US" altLang="el-GR" smtClean="0"/>
              <a:t>DNA</a:t>
            </a: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Γονιδιωματική</a:t>
            </a:r>
            <a:r>
              <a:rPr lang="el-GR" dirty="0" smtClean="0"/>
              <a:t> βιβλιοθήκη</a:t>
            </a:r>
            <a:endParaRPr lang="el-GR" dirty="0"/>
          </a:p>
        </p:txBody>
      </p:sp>
      <p:pic>
        <p:nvPicPr>
          <p:cNvPr id="4" name="7A401A98_get_video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684338"/>
            <a:ext cx="6070600" cy="4552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625" y="366713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Γονιδιωματική</a:t>
            </a:r>
            <a:r>
              <a:rPr lang="el-GR" dirty="0" smtClean="0"/>
              <a:t> βιβλιοθήκη:</a:t>
            </a:r>
            <a:br>
              <a:rPr lang="el-GR" dirty="0" smtClean="0"/>
            </a:br>
            <a:r>
              <a:rPr lang="el-GR" i="1" dirty="0" smtClean="0"/>
              <a:t>Κατασκευή με </a:t>
            </a:r>
            <a:r>
              <a:rPr lang="el-GR" i="1" dirty="0" err="1" smtClean="0"/>
              <a:t>φάγους</a:t>
            </a:r>
            <a:endParaRPr lang="el-GR" i="1" dirty="0"/>
          </a:p>
        </p:txBody>
      </p:sp>
      <p:sp>
        <p:nvSpPr>
          <p:cNvPr id="2355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270375" cy="4572000"/>
          </a:xfrm>
        </p:spPr>
        <p:txBody>
          <a:bodyPr/>
          <a:lstStyle/>
          <a:p>
            <a:pPr eaLnBrk="1" hangingPunct="1"/>
            <a:r>
              <a:rPr lang="el-GR" altLang="el-GR" smtClean="0"/>
              <a:t>Για μεγαλύτερα προς κλωνοποίηση τμήματα</a:t>
            </a:r>
          </a:p>
          <a:p>
            <a:pPr eaLnBrk="1" hangingPunct="1"/>
            <a:r>
              <a:rPr lang="el-GR" altLang="el-GR" smtClean="0"/>
              <a:t>Γενετικό υλικό </a:t>
            </a:r>
            <a:r>
              <a:rPr lang="el-GR" altLang="el-GR" i="1" smtClean="0"/>
              <a:t>βακτηριοφάγου λ</a:t>
            </a:r>
          </a:p>
          <a:p>
            <a:pPr eaLnBrk="1" hangingPunct="1"/>
            <a:r>
              <a:rPr lang="el-GR" altLang="el-GR" smtClean="0"/>
              <a:t>Στρατηγική </a:t>
            </a:r>
            <a:r>
              <a:rPr lang="el-GR" altLang="el-GR" smtClean="0">
                <a:sym typeface="Wingdings" pitchFamily="2" charset="2"/>
              </a:rPr>
              <a:t> παρόμοια με πλασμίδια</a:t>
            </a:r>
            <a:endParaRPr lang="el-GR" altLang="el-GR" smtClean="0"/>
          </a:p>
        </p:txBody>
      </p:sp>
      <p:pic>
        <p:nvPicPr>
          <p:cNvPr id="23556" name="Picture 2" descr="Εικόνα 4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5496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Haris\Desktop\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21163"/>
            <a:ext cx="26860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cDNA</a:t>
            </a:r>
            <a:r>
              <a:rPr lang="el-GR" altLang="el-GR" smtClean="0">
                <a:solidFill>
                  <a:srgbClr val="7B9899"/>
                </a:solidFill>
              </a:rPr>
              <a:t> βιβλιοθήκη</a:t>
            </a:r>
          </a:p>
        </p:txBody>
      </p:sp>
      <p:sp>
        <p:nvSpPr>
          <p:cNvPr id="22531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l-GR" altLang="el-GR" smtClean="0"/>
              <a:t>Ανώτεροι ευκαρυωτικοί οργανισμοί </a:t>
            </a:r>
            <a:r>
              <a:rPr lang="el-GR" altLang="el-GR" smtClean="0">
                <a:sym typeface="Wingdings" pitchFamily="2" charset="2"/>
              </a:rPr>
              <a:t> διάφοροι τύποι κυττάρων  έκφραση διαφορετικών γονιδίων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Π.χ. Πρόδρομα ερυθροκύτταρα  γονίδια αιμοσφαιρινών</a:t>
            </a:r>
          </a:p>
          <a:p>
            <a:pPr eaLnBrk="1" hangingPunct="1"/>
            <a:r>
              <a:rPr lang="el-GR" altLang="el-GR" smtClean="0">
                <a:sym typeface="Wingdings" pitchFamily="2" charset="2"/>
              </a:rPr>
              <a:t>Κλωνοποίηση γονιδίων που εκφράζονται σε </a:t>
            </a:r>
            <a:r>
              <a:rPr lang="el-GR" altLang="el-GR" b="1" smtClean="0">
                <a:sym typeface="Wingdings" pitchFamily="2" charset="2"/>
              </a:rPr>
              <a:t>συγκεκριμένα κύτταρα </a:t>
            </a:r>
            <a:r>
              <a:rPr lang="el-GR" altLang="el-GR" smtClean="0">
                <a:sym typeface="Wingdings" pitchFamily="2" charset="2"/>
              </a:rPr>
              <a:t> </a:t>
            </a:r>
            <a:r>
              <a:rPr lang="en-US" altLang="el-GR" smtClean="0">
                <a:sym typeface="Wingdings" pitchFamily="2" charset="2"/>
              </a:rPr>
              <a:t>cDNA </a:t>
            </a:r>
            <a:r>
              <a:rPr lang="el-GR" altLang="el-GR" smtClean="0">
                <a:sym typeface="Wingdings" pitchFamily="2" charset="2"/>
              </a:rPr>
              <a:t>βιβλιοθήκη</a:t>
            </a:r>
          </a:p>
          <a:p>
            <a:pPr eaLnBrk="1" hangingPunct="1"/>
            <a:r>
              <a:rPr lang="el-GR" altLang="el-GR" smtClean="0">
                <a:sym typeface="Wingdings" pitchFamily="2" charset="2"/>
              </a:rPr>
              <a:t>Περιέχει τα αντίγραφα όλων των </a:t>
            </a:r>
            <a:r>
              <a:rPr lang="el-GR" altLang="el-GR" b="1" u="sng" smtClean="0">
                <a:sym typeface="Wingdings" pitchFamily="2" charset="2"/>
              </a:rPr>
              <a:t>ώριμων </a:t>
            </a:r>
            <a:r>
              <a:rPr lang="en-US" altLang="el-GR" b="1" u="sng" smtClean="0">
                <a:sym typeface="Wingdings" pitchFamily="2" charset="2"/>
              </a:rPr>
              <a:t>mRNAs</a:t>
            </a:r>
            <a:r>
              <a:rPr lang="el-GR" altLang="el-GR" b="1" u="sng" smtClean="0">
                <a:sym typeface="Wingdings" pitchFamily="2" charset="2"/>
              </a:rPr>
              <a:t> </a:t>
            </a:r>
            <a:r>
              <a:rPr lang="el-GR" altLang="el-GR" smtClean="0">
                <a:sym typeface="Wingdings" pitchFamily="2" charset="2"/>
              </a:rPr>
              <a:t>όλων των γονιδίων που εκφράζονται σε ορισμένα κύτταρα (ΜΟΝΟ </a:t>
            </a:r>
            <a:r>
              <a:rPr lang="el-GR" altLang="el-GR" b="1" smtClean="0">
                <a:sym typeface="Wingdings" pitchFamily="2" charset="2"/>
              </a:rPr>
              <a:t>εξώνια</a:t>
            </a:r>
            <a:r>
              <a:rPr lang="el-GR" altLang="el-GR" smtClean="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>
                <a:solidFill>
                  <a:srgbClr val="7B9899"/>
                </a:solidFill>
              </a:rPr>
              <a:t>cDNA</a:t>
            </a:r>
            <a:r>
              <a:rPr lang="el-GR" altLang="el-GR" smtClean="0">
                <a:solidFill>
                  <a:srgbClr val="7B9899"/>
                </a:solidFill>
              </a:rPr>
              <a:t> βιβλιοθήκη (διαδικασία)</a:t>
            </a:r>
          </a:p>
        </p:txBody>
      </p:sp>
      <p:sp>
        <p:nvSpPr>
          <p:cNvPr id="2560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270375" cy="4572000"/>
          </a:xfrm>
        </p:spPr>
        <p:txBody>
          <a:bodyPr/>
          <a:lstStyle/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el-GR" altLang="el-GR" sz="2000" smtClean="0"/>
              <a:t>Απομόνωση ολικού ώριμου </a:t>
            </a:r>
            <a:r>
              <a:rPr lang="en-US" altLang="el-GR" sz="2000" smtClean="0"/>
              <a:t>mRNA</a:t>
            </a:r>
          </a:p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el-GR" altLang="el-GR" sz="2000" smtClean="0"/>
              <a:t>Σύνθεση συμπληρωματικής αλυσίδας </a:t>
            </a:r>
            <a:r>
              <a:rPr lang="en-US" altLang="el-GR" sz="2000" smtClean="0"/>
              <a:t>cDNA</a:t>
            </a:r>
            <a:r>
              <a:rPr lang="el-GR" altLang="el-GR" sz="2000" smtClean="0"/>
              <a:t>, βάσει του </a:t>
            </a:r>
            <a:r>
              <a:rPr lang="en-US" altLang="el-GR" sz="2000" smtClean="0"/>
              <a:t>mRNA</a:t>
            </a:r>
            <a:r>
              <a:rPr lang="el-GR" altLang="el-GR" sz="2000" smtClean="0"/>
              <a:t> </a:t>
            </a:r>
            <a:r>
              <a:rPr lang="el-GR" altLang="el-GR" sz="2000" b="1" smtClean="0"/>
              <a:t>(αντίστροφη μεταγραφάση)</a:t>
            </a:r>
            <a:endParaRPr lang="el-GR" altLang="el-GR" sz="2000" smtClean="0"/>
          </a:p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el-GR" altLang="el-GR" sz="2000" smtClean="0"/>
              <a:t>Αποδιάταξη αλυσίδων με</a:t>
            </a:r>
          </a:p>
          <a:p>
            <a:pPr lvl="1" eaLnBrk="1" hangingPunct="1"/>
            <a:r>
              <a:rPr lang="el-GR" altLang="el-GR" sz="2000" smtClean="0"/>
              <a:t>θέρμανση</a:t>
            </a:r>
          </a:p>
          <a:p>
            <a:pPr lvl="1" eaLnBrk="1" hangingPunct="1"/>
            <a:r>
              <a:rPr lang="el-GR" altLang="el-GR" sz="2000" smtClean="0"/>
              <a:t>χημικές ουσίες</a:t>
            </a:r>
          </a:p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el-GR" altLang="el-GR" sz="2000" smtClean="0"/>
              <a:t>Σύνθεση δίκλωνου </a:t>
            </a:r>
            <a:r>
              <a:rPr lang="es-ES" altLang="el-GR" sz="2000" smtClean="0"/>
              <a:t>DNA</a:t>
            </a:r>
            <a:endParaRPr lang="el-GR" altLang="el-GR" sz="2000" smtClean="0"/>
          </a:p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el-GR" altLang="el-GR" sz="2000" smtClean="0"/>
              <a:t>Εισαγωγή σε φορέα κλωνοποίησης</a:t>
            </a:r>
          </a:p>
          <a:p>
            <a:pPr marL="514350" indent="-514350" eaLnBrk="1" hangingPunct="1">
              <a:buFont typeface="Georgia" pitchFamily="18" charset="0"/>
              <a:buAutoNum type="arabicPeriod"/>
            </a:pPr>
            <a:r>
              <a:rPr lang="el-GR" altLang="el-GR" sz="2000" smtClean="0"/>
              <a:t>Μετασχηματισμός</a:t>
            </a:r>
          </a:p>
        </p:txBody>
      </p:sp>
      <p:pic>
        <p:nvPicPr>
          <p:cNvPr id="25604" name="Picture 5" descr="Εικόνα 4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52513"/>
            <a:ext cx="300196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Γονιδιωματική</a:t>
            </a:r>
            <a:r>
              <a:rPr lang="el-GR" dirty="0" smtClean="0"/>
              <a:t> – </a:t>
            </a:r>
            <a:r>
              <a:rPr lang="en-US" dirty="0" err="1" smtClean="0"/>
              <a:t>cDNA</a:t>
            </a:r>
            <a:r>
              <a:rPr lang="en-US" dirty="0" smtClean="0"/>
              <a:t> </a:t>
            </a:r>
            <a:r>
              <a:rPr lang="el-GR" dirty="0" smtClean="0"/>
              <a:t>βιβλιοθήκη</a:t>
            </a:r>
            <a:endParaRPr lang="el-GR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0838"/>
            <a:ext cx="6697662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7B9899"/>
                </a:solidFill>
              </a:rPr>
              <a:t>Ανίχνευση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270375" cy="4572000"/>
          </a:xfrm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Απομόνωση συνολικού </a:t>
            </a:r>
            <a:r>
              <a:rPr lang="en-US" dirty="0" smtClean="0"/>
              <a:t>DNA</a:t>
            </a:r>
            <a:r>
              <a:rPr lang="el-GR" dirty="0" smtClean="0"/>
              <a:t> από τα βακτήρια (που φέρουν τους </a:t>
            </a:r>
            <a:r>
              <a:rPr lang="el-GR" dirty="0" err="1" smtClean="0"/>
              <a:t>φ.κ</a:t>
            </a:r>
            <a:r>
              <a:rPr lang="el-GR" dirty="0" smtClean="0"/>
              <a:t>.)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Σπάσιμο δεσμών υδρογόνου και αποχωρισμός δύο αλυσίδων </a:t>
            </a:r>
            <a:r>
              <a:rPr lang="el-GR" b="1" dirty="0" smtClean="0"/>
              <a:t>(</a:t>
            </a:r>
            <a:r>
              <a:rPr lang="el-GR" b="1" dirty="0" err="1" smtClean="0"/>
              <a:t>αποδιάταξη</a:t>
            </a:r>
            <a:r>
              <a:rPr lang="el-GR" b="1" dirty="0" smtClean="0"/>
              <a:t>)</a:t>
            </a:r>
            <a:r>
              <a:rPr lang="el-GR" dirty="0" smtClean="0"/>
              <a:t> με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/>
              <a:t>χημικές ουσίες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/>
              <a:t>θέρμανση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Επανασύνδεση – με κατάλληλες συνθήκες – των συμπληρωματικών κομματιών με </a:t>
            </a:r>
            <a:r>
              <a:rPr lang="el-GR" i="1" dirty="0" smtClean="0"/>
              <a:t>γνωστή ακολουθία </a:t>
            </a:r>
            <a:r>
              <a:rPr lang="el-GR" i="1" dirty="0" err="1" smtClean="0"/>
              <a:t>ιχνηθετημένου</a:t>
            </a:r>
            <a:r>
              <a:rPr lang="el-GR" i="1" dirty="0" smtClean="0"/>
              <a:t> </a:t>
            </a:r>
            <a:r>
              <a:rPr lang="el-GR" i="1" dirty="0" err="1" smtClean="0"/>
              <a:t>νουκλεϊκού</a:t>
            </a:r>
            <a:r>
              <a:rPr lang="el-GR" i="1" dirty="0" smtClean="0"/>
              <a:t> οξέος: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s-ES" dirty="0" smtClean="0"/>
              <a:t>DNA </a:t>
            </a:r>
            <a:r>
              <a:rPr lang="en-US" dirty="0" smtClean="0"/>
              <a:t>– DNA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/>
              <a:t>DNA – RNA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Εντοπισμός &amp; επιλογή κλώνου με την επιθυμητή αλληλουχία</a:t>
            </a:r>
          </a:p>
        </p:txBody>
      </p:sp>
      <p:pic>
        <p:nvPicPr>
          <p:cNvPr id="24581" name="Picture 5" descr="http://www.nature.com/nrg/journal/v6/n10/images/nrg1692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4815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7B9899"/>
                </a:solidFill>
              </a:rPr>
              <a:t>Αλυσιδωτή αντίδραση πολυμεράσης </a:t>
            </a:r>
            <a:r>
              <a:rPr lang="en-US" altLang="el-GR" smtClean="0">
                <a:solidFill>
                  <a:srgbClr val="7B9899"/>
                </a:solidFill>
              </a:rPr>
              <a:t>(PCR)</a:t>
            </a:r>
            <a:endParaRPr lang="el-GR" altLang="el-GR" smtClean="0">
              <a:solidFill>
                <a:srgbClr val="7B98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270375" cy="478155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Μετά την επιλογή επιθυμητού κλώνου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l-GR" b="1" dirty="0" smtClean="0">
                <a:sym typeface="Wingdings" pitchFamily="2" charset="2"/>
              </a:rPr>
              <a:t>επιλογή</a:t>
            </a:r>
            <a:r>
              <a:rPr lang="el-GR" dirty="0" smtClean="0">
                <a:sym typeface="Wingdings" pitchFamily="2" charset="2"/>
              </a:rPr>
              <a:t> &amp; </a:t>
            </a:r>
            <a:r>
              <a:rPr lang="el-GR" b="1" dirty="0" smtClean="0">
                <a:sym typeface="Wingdings" pitchFamily="2" charset="2"/>
              </a:rPr>
              <a:t>πολλαπλασιασμός</a:t>
            </a:r>
            <a:r>
              <a:rPr lang="el-GR" dirty="0" smtClean="0">
                <a:sym typeface="Wingdings" pitchFamily="2" charset="2"/>
              </a:rPr>
              <a:t> επιθυμητού γονιδίου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>
                <a:sym typeface="Wingdings" pitchFamily="2" charset="2"/>
              </a:rPr>
              <a:t>Μελέτη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>
                <a:sym typeface="Wingdings" pitchFamily="2" charset="2"/>
              </a:rPr>
              <a:t>Παραγωγή πρωτεΐνης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u="sng" dirty="0" smtClean="0">
                <a:sym typeface="Wingdings" pitchFamily="2" charset="2"/>
              </a:rPr>
              <a:t>Αλυσιδωτή αντίδραση </a:t>
            </a:r>
            <a:r>
              <a:rPr lang="el-GR" b="1" u="sng" dirty="0" err="1" smtClean="0">
                <a:sym typeface="Wingdings" pitchFamily="2" charset="2"/>
              </a:rPr>
              <a:t>πολυμεράσης</a:t>
            </a:r>
            <a:r>
              <a:rPr lang="el-GR" b="1" u="sng" dirty="0" smtClean="0">
                <a:sym typeface="Wingdings" pitchFamily="2" charset="2"/>
              </a:rPr>
              <a:t> </a:t>
            </a:r>
            <a:r>
              <a:rPr lang="en-US" b="1" u="sng" dirty="0" smtClean="0">
                <a:sym typeface="Wingdings" pitchFamily="2" charset="2"/>
              </a:rPr>
              <a:t>(PCR)</a:t>
            </a:r>
            <a:r>
              <a:rPr lang="el-GR" dirty="0" smtClean="0">
                <a:sym typeface="Wingdings" pitchFamily="2" charset="2"/>
              </a:rPr>
              <a:t>: επιτρέπει την επιλεκτική αντιγραφή συγκεκριμένων αλληλουχιών </a:t>
            </a:r>
            <a:r>
              <a:rPr lang="en-US" dirty="0" smtClean="0">
                <a:sym typeface="Wingdings" pitchFamily="2" charset="2"/>
              </a:rPr>
              <a:t>DNA</a:t>
            </a:r>
            <a:r>
              <a:rPr lang="el-GR" dirty="0" smtClean="0">
                <a:sym typeface="Wingdings" pitchFamily="2" charset="2"/>
              </a:rPr>
              <a:t> εκατομμύρια φορές </a:t>
            </a:r>
            <a:r>
              <a:rPr lang="el-GR" u="sng" dirty="0" smtClean="0">
                <a:sym typeface="Wingdings" pitchFamily="2" charset="2"/>
              </a:rPr>
              <a:t>χωρίς τη μεσολάβηση ζωντανού κυττάρου</a:t>
            </a:r>
            <a:r>
              <a:rPr lang="el-GR" dirty="0" smtClean="0">
                <a:sym typeface="Wingdings" pitchFamily="2" charset="2"/>
              </a:rPr>
              <a:t> (</a:t>
            </a:r>
            <a:r>
              <a:rPr lang="el-GR" i="1" dirty="0" smtClean="0">
                <a:sym typeface="Wingdings" pitchFamily="2" charset="2"/>
              </a:rPr>
              <a:t>ταχύτατη διαδικασία</a:t>
            </a:r>
            <a:r>
              <a:rPr lang="el-GR" dirty="0" smtClean="0">
                <a:sym typeface="Wingdings" pitchFamily="2" charset="2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>
                <a:sym typeface="Wingdings" pitchFamily="2" charset="2"/>
              </a:rPr>
              <a:t>Εφαρμογές: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>
                <a:sym typeface="Wingdings" pitchFamily="2" charset="2"/>
              </a:rPr>
              <a:t>Ιατρική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>
                <a:sym typeface="Wingdings" pitchFamily="2" charset="2"/>
              </a:rPr>
              <a:t>Διάγνωση ασθενειών (π.χ. </a:t>
            </a:r>
            <a:r>
              <a:rPr lang="en-US" dirty="0" smtClean="0">
                <a:sym typeface="Wingdings" pitchFamily="2" charset="2"/>
              </a:rPr>
              <a:t>AIDS)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>
                <a:sym typeface="Wingdings" pitchFamily="2" charset="2"/>
              </a:rPr>
              <a:t>Εγκληματολογία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>
                <a:sym typeface="Wingdings" pitchFamily="2" charset="2"/>
              </a:rPr>
              <a:t>Παλαιοντολογία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>
                <a:sym typeface="Wingdings" pitchFamily="2" charset="2"/>
              </a:rPr>
              <a:t>…</a:t>
            </a:r>
            <a:endParaRPr lang="el-GR" dirty="0"/>
          </a:p>
        </p:txBody>
      </p:sp>
      <p:pic>
        <p:nvPicPr>
          <p:cNvPr id="25605" name="Picture 5" descr="Εικόνα 4.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05038"/>
            <a:ext cx="39417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7B9899"/>
                </a:solidFill>
              </a:rPr>
              <a:t>Τεχνολογία του ανασυνδυασμένου </a:t>
            </a:r>
            <a:r>
              <a:rPr lang="en-US" altLang="el-GR" smtClean="0">
                <a:solidFill>
                  <a:srgbClr val="7B9899"/>
                </a:solidFill>
              </a:rPr>
              <a:t>DNA</a:t>
            </a:r>
            <a:endParaRPr lang="el-GR" altLang="el-GR" smtClean="0">
              <a:solidFill>
                <a:srgbClr val="7B9899"/>
              </a:solidFill>
            </a:endParaRPr>
          </a:p>
        </p:txBody>
      </p:sp>
      <p:sp>
        <p:nvSpPr>
          <p:cNvPr id="14339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270375" cy="4572000"/>
          </a:xfrm>
        </p:spPr>
        <p:txBody>
          <a:bodyPr/>
          <a:lstStyle/>
          <a:p>
            <a:pPr eaLnBrk="1" hangingPunct="1"/>
            <a:r>
              <a:rPr lang="el-GR" altLang="el-GR" smtClean="0"/>
              <a:t>Απομόνωση &amp; χρήση </a:t>
            </a:r>
            <a:r>
              <a:rPr lang="el-GR" altLang="el-GR" b="1" smtClean="0"/>
              <a:t>ενζύμων</a:t>
            </a:r>
            <a:r>
              <a:rPr lang="el-GR" altLang="el-GR" smtClean="0"/>
              <a:t> </a:t>
            </a:r>
            <a:r>
              <a:rPr lang="el-GR" altLang="el-GR" smtClean="0">
                <a:sym typeface="Wingdings" pitchFamily="2" charset="2"/>
              </a:rPr>
              <a:t> </a:t>
            </a:r>
            <a:r>
              <a:rPr lang="en-US" altLang="el-GR" i="1" smtClean="0">
                <a:sym typeface="Wingdings" pitchFamily="2" charset="2"/>
              </a:rPr>
              <a:t>in vitro</a:t>
            </a:r>
            <a:endParaRPr lang="en-US" altLang="el-GR" smtClean="0">
              <a:sym typeface="Wingdings" pitchFamily="2" charset="2"/>
            </a:endParaRP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Αντιγραφή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Μεταγραφή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Αντίστροφη μεταγραφή</a:t>
            </a:r>
          </a:p>
          <a:p>
            <a:pPr lvl="1" eaLnBrk="1" hangingPunct="1"/>
            <a:r>
              <a:rPr lang="el-GR" altLang="el-GR" smtClean="0">
                <a:sym typeface="Wingdings" pitchFamily="2" charset="2"/>
              </a:rPr>
              <a:t>Μετάφραση</a:t>
            </a:r>
          </a:p>
          <a:p>
            <a:pPr eaLnBrk="1" hangingPunct="1"/>
            <a:r>
              <a:rPr lang="el-GR" altLang="el-GR" smtClean="0">
                <a:sym typeface="Wingdings" pitchFamily="2" charset="2"/>
              </a:rPr>
              <a:t>Απομόνωση &amp; χρήση </a:t>
            </a:r>
            <a:r>
              <a:rPr lang="el-GR" altLang="el-GR" b="1" smtClean="0">
                <a:sym typeface="Wingdings" pitchFamily="2" charset="2"/>
              </a:rPr>
              <a:t>φορέων</a:t>
            </a:r>
            <a:r>
              <a:rPr lang="el-GR" altLang="el-GR" smtClean="0">
                <a:sym typeface="Wingdings" pitchFamily="2" charset="2"/>
              </a:rPr>
              <a:t>  μεταφορά </a:t>
            </a:r>
            <a:r>
              <a:rPr lang="en-US" altLang="el-GR" smtClean="0">
                <a:sym typeface="Wingdings" pitchFamily="2" charset="2"/>
              </a:rPr>
              <a:t>DNA</a:t>
            </a:r>
            <a:r>
              <a:rPr lang="el-GR" altLang="el-GR" smtClean="0">
                <a:sym typeface="Wingdings" pitchFamily="2" charset="2"/>
              </a:rPr>
              <a:t> (από κύτταρο σε κύτταρο)</a:t>
            </a:r>
            <a:endParaRPr lang="el-GR" altLang="el-GR" smtClean="0"/>
          </a:p>
        </p:txBody>
      </p:sp>
      <p:sp>
        <p:nvSpPr>
          <p:cNvPr id="4" name="Δεξιό άγκιστρο 3"/>
          <p:cNvSpPr/>
          <p:nvPr/>
        </p:nvSpPr>
        <p:spPr>
          <a:xfrm>
            <a:off x="4140200" y="1700213"/>
            <a:ext cx="719138" cy="42497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6" name="Θέση περιεχομένου 2"/>
          <p:cNvSpPr txBox="1">
            <a:spLocks/>
          </p:cNvSpPr>
          <p:nvPr/>
        </p:nvSpPr>
        <p:spPr>
          <a:xfrm>
            <a:off x="4752975" y="2565400"/>
            <a:ext cx="4270375" cy="35448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ΤΕΧΝΟΛΟΓΙΑ ΤΟΥ ΑΝΑΣΥΝΔΥΑΣΜΕΝΟΥ </a:t>
            </a:r>
            <a:r>
              <a:rPr lang="en-US" dirty="0" smtClean="0"/>
              <a:t>DNA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Έρευνα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Επέμβαση</a:t>
            </a:r>
          </a:p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Τροποποίηση</a:t>
            </a:r>
          </a:p>
        </p:txBody>
      </p:sp>
      <p:sp>
        <p:nvSpPr>
          <p:cNvPr id="17" name="Δεξιό άγκιστρο 16"/>
          <p:cNvSpPr/>
          <p:nvPr/>
        </p:nvSpPr>
        <p:spPr>
          <a:xfrm>
            <a:off x="6948488" y="4006850"/>
            <a:ext cx="503237" cy="14382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4343" name="TextBox 17"/>
          <p:cNvSpPr txBox="1">
            <a:spLocks noChangeArrowheads="1"/>
          </p:cNvSpPr>
          <p:nvPr/>
        </p:nvSpPr>
        <p:spPr bwMode="auto">
          <a:xfrm>
            <a:off x="7451725" y="4221163"/>
            <a:ext cx="1427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l-GR" altLang="el-GR"/>
              <a:t>γενετικού υλικού οργανισμών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4" grpId="0" animBg="1"/>
      <p:bldP spid="16" grpId="0"/>
      <p:bldP spid="17" grpId="0" animBg="1"/>
      <p:bldP spid="14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7B9899"/>
                </a:solidFill>
              </a:rPr>
              <a:t>Τεχνολογία του ανασυνδυασμένου </a:t>
            </a:r>
            <a:r>
              <a:rPr lang="en-US" altLang="el-GR" smtClean="0">
                <a:solidFill>
                  <a:srgbClr val="7B9899"/>
                </a:solidFill>
              </a:rPr>
              <a:t>DNA</a:t>
            </a:r>
            <a:endParaRPr lang="el-GR" altLang="el-GR" smtClean="0">
              <a:solidFill>
                <a:srgbClr val="7B9899"/>
              </a:solidFill>
            </a:endParaRPr>
          </a:p>
        </p:txBody>
      </p:sp>
      <p:sp>
        <p:nvSpPr>
          <p:cNvPr id="1536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l-GR" altLang="el-GR" smtClean="0"/>
              <a:t>Νέοι οργανισμοί </a:t>
            </a:r>
            <a:r>
              <a:rPr lang="el-GR" altLang="el-GR" smtClean="0">
                <a:sym typeface="Wingdings" pitchFamily="2" charset="2"/>
              </a:rPr>
              <a:t> ΓΟΝΙΔΙΑ από άλλους οργανισμούς </a:t>
            </a:r>
            <a:r>
              <a:rPr lang="el-GR" altLang="el-GR" i="1" smtClean="0">
                <a:sym typeface="Wingdings" pitchFamily="2" charset="2"/>
              </a:rPr>
              <a:t>(ανασυνδυασμένο μόριο </a:t>
            </a:r>
            <a:r>
              <a:rPr lang="en-US" altLang="el-GR" i="1" smtClean="0">
                <a:sym typeface="Wingdings" pitchFamily="2" charset="2"/>
              </a:rPr>
              <a:t>DNA</a:t>
            </a:r>
            <a:r>
              <a:rPr lang="el-GR" altLang="el-GR" i="1" smtClean="0">
                <a:sym typeface="Wingdings" pitchFamily="2" charset="2"/>
              </a:rPr>
              <a:t>)</a:t>
            </a:r>
          </a:p>
          <a:p>
            <a:pPr eaLnBrk="1" hangingPunct="1"/>
            <a:r>
              <a:rPr lang="el-GR" altLang="el-GR" smtClean="0">
                <a:sym typeface="Wingdings" pitchFamily="2" charset="2"/>
              </a:rPr>
              <a:t>Ζουν &amp; αναπαράγονται μεταφέροντας τις νέες ιδιότητες στους απογόνους</a:t>
            </a:r>
          </a:p>
          <a:p>
            <a:pPr eaLnBrk="1" hangingPunct="1"/>
            <a:r>
              <a:rPr lang="el-GR" altLang="el-GR" smtClean="0">
                <a:sym typeface="Wingdings" pitchFamily="2" charset="2"/>
              </a:rPr>
              <a:t>ΤΕΧΝΙΚΕΣ με τις οποίες επεμβαίνει ο άνθρωπος στο γενετικό υλικό  ΓΕΝΕΤΙΚΗ ΜΗΧΑΝΙΚΗ</a:t>
            </a:r>
          </a:p>
          <a:p>
            <a:pPr eaLnBrk="1" hangingPunct="1"/>
            <a:r>
              <a:rPr lang="el-GR" altLang="el-GR" smtClean="0">
                <a:sym typeface="Wingdings" pitchFamily="2" charset="2"/>
              </a:rPr>
              <a:t>Δυνατότητα για </a:t>
            </a:r>
            <a:r>
              <a:rPr lang="el-GR" altLang="el-GR" u="sng" smtClean="0">
                <a:sym typeface="Wingdings" pitchFamily="2" charset="2"/>
              </a:rPr>
              <a:t>έρευνα</a:t>
            </a:r>
            <a:r>
              <a:rPr lang="el-GR" altLang="el-GR" smtClean="0">
                <a:sym typeface="Wingdings" pitchFamily="2" charset="2"/>
              </a:rPr>
              <a:t> &amp; </a:t>
            </a:r>
            <a:r>
              <a:rPr lang="el-GR" altLang="el-GR" u="sng" smtClean="0">
                <a:sym typeface="Wingdings" pitchFamily="2" charset="2"/>
              </a:rPr>
              <a:t>παραγωγή προϊόντων</a:t>
            </a:r>
          </a:p>
          <a:p>
            <a:pPr marL="730250" lvl="1" indent="-457200" eaLnBrk="1" hangingPunct="1">
              <a:buFont typeface="Georgia" pitchFamily="18" charset="0"/>
              <a:buAutoNum type="alphaLcPeriod"/>
            </a:pPr>
            <a:r>
              <a:rPr lang="el-GR" altLang="el-GR" b="1" smtClean="0">
                <a:sym typeface="Wingdings" pitchFamily="2" charset="2"/>
              </a:rPr>
              <a:t>Κατανόηση</a:t>
            </a:r>
            <a:r>
              <a:rPr lang="el-GR" altLang="el-GR" smtClean="0">
                <a:sym typeface="Wingdings" pitchFamily="2" charset="2"/>
              </a:rPr>
              <a:t> μυστηρίων της ζωής &amp; της εξέλιξης</a:t>
            </a:r>
          </a:p>
          <a:p>
            <a:pPr marL="730250" lvl="1" indent="-457200" eaLnBrk="1" hangingPunct="1">
              <a:buFont typeface="Georgia" pitchFamily="18" charset="0"/>
              <a:buAutoNum type="alphaLcPeriod"/>
            </a:pPr>
            <a:r>
              <a:rPr lang="el-GR" altLang="el-GR" b="1" smtClean="0">
                <a:sym typeface="Wingdings" pitchFamily="2" charset="2"/>
              </a:rPr>
              <a:t>Βελτίωση</a:t>
            </a:r>
            <a:r>
              <a:rPr lang="el-GR" altLang="el-GR" smtClean="0">
                <a:sym typeface="Wingdings" pitchFamily="2" charset="2"/>
              </a:rPr>
              <a:t> ζωής (=εφαρμογές σε ιατρική – γεωργία – κτηνοτροφία) </a:t>
            </a: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625" y="3333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Τεχνικές για τη μεταφορά γενετικού υλικού από τον ένα οργανισμό σε άλλον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u="sng" dirty="0" smtClean="0"/>
              <a:t>Κατασκευή </a:t>
            </a:r>
            <a:r>
              <a:rPr lang="el-GR" u="sng" dirty="0" err="1" smtClean="0"/>
              <a:t>ανασυνδυασμένου</a:t>
            </a:r>
            <a:r>
              <a:rPr lang="el-GR" u="sng" dirty="0" smtClean="0"/>
              <a:t> </a:t>
            </a:r>
            <a:r>
              <a:rPr lang="en-US" u="sng" dirty="0" smtClean="0"/>
              <a:t>DNA</a:t>
            </a:r>
            <a:endParaRPr lang="el-GR" dirty="0" smtClean="0"/>
          </a:p>
          <a:p>
            <a:pPr marL="73152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Απομόνωση ολικού </a:t>
            </a:r>
            <a:r>
              <a:rPr lang="en-US" dirty="0" smtClean="0"/>
              <a:t>DNA</a:t>
            </a:r>
            <a:r>
              <a:rPr lang="el-GR" dirty="0"/>
              <a:t> </a:t>
            </a:r>
            <a:r>
              <a:rPr lang="el-GR" dirty="0" smtClean="0"/>
              <a:t>οργανισμού – δότη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Κόψιμο με περιοριστικές </a:t>
            </a:r>
            <a:r>
              <a:rPr lang="el-GR" dirty="0" err="1" smtClean="0"/>
              <a:t>ενδονουκλεάσες</a:t>
            </a:r>
            <a:endParaRPr lang="el-GR" dirty="0" smtClean="0"/>
          </a:p>
          <a:p>
            <a:pPr marL="73152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Εισαγωγή σε φορείς κλωνοποίησης (</a:t>
            </a:r>
            <a:r>
              <a:rPr lang="el-GR" dirty="0" err="1" smtClean="0"/>
              <a:t>πλασμίδια</a:t>
            </a:r>
            <a:r>
              <a:rPr lang="el-GR" dirty="0" smtClean="0"/>
              <a:t>, </a:t>
            </a:r>
            <a:r>
              <a:rPr lang="en-US" dirty="0" smtClean="0"/>
              <a:t>DNA</a:t>
            </a:r>
            <a:r>
              <a:rPr lang="el-GR" dirty="0" smtClean="0"/>
              <a:t> </a:t>
            </a:r>
            <a:r>
              <a:rPr lang="el-GR" dirty="0" err="1" smtClean="0"/>
              <a:t>φάγων</a:t>
            </a:r>
            <a:r>
              <a:rPr lang="el-GR" dirty="0" smtClean="0"/>
              <a:t>)</a:t>
            </a:r>
            <a:endParaRPr lang="es-ES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u="sng" dirty="0" smtClean="0"/>
              <a:t>Μεταφορά </a:t>
            </a:r>
            <a:r>
              <a:rPr lang="el-GR" u="sng" dirty="0" err="1" smtClean="0"/>
              <a:t>ανασυνδυασμένου</a:t>
            </a:r>
            <a:r>
              <a:rPr lang="el-GR" u="sng" dirty="0" smtClean="0"/>
              <a:t> μορίου σε κύτταρο ξενιστή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/>
              <a:t>Εισαγωγή </a:t>
            </a:r>
            <a:r>
              <a:rPr lang="en-US" dirty="0" smtClean="0"/>
              <a:t>DNA</a:t>
            </a:r>
            <a:r>
              <a:rPr lang="el-GR" dirty="0" smtClean="0"/>
              <a:t> σε βακτήριο (</a:t>
            </a:r>
            <a:r>
              <a:rPr lang="el-GR" dirty="0" smtClean="0">
                <a:sym typeface="Wingdings" pitchFamily="2" charset="2"/>
              </a:rPr>
              <a:t>ΜΕΤΑΣΧΗΜΑΤΙΣΜΟΣ)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u="sng" dirty="0" smtClean="0">
                <a:sym typeface="Wingdings" pitchFamily="2" charset="2"/>
              </a:rPr>
              <a:t>Επιλογή &amp; απομόνωση κυττάρων ξενιστών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>
                <a:sym typeface="Wingdings" pitchFamily="2" charset="2"/>
              </a:rPr>
              <a:t>Βακτήρια που: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>
                <a:sym typeface="Wingdings" pitchFamily="2" charset="2"/>
              </a:rPr>
              <a:t>Έχουν προσλάβει το </a:t>
            </a:r>
            <a:r>
              <a:rPr lang="el-GR" dirty="0" err="1" smtClean="0">
                <a:sym typeface="Wingdings" pitchFamily="2" charset="2"/>
              </a:rPr>
              <a:t>ανασυνδυασμένο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DNA</a:t>
            </a:r>
          </a:p>
          <a:p>
            <a:pPr marL="731520" lvl="1" indent="-45720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>
                <a:sym typeface="Wingdings" pitchFamily="2" charset="2"/>
              </a:rPr>
              <a:t>ΔΕΝ έχουν προσλάβει το </a:t>
            </a:r>
            <a:r>
              <a:rPr lang="el-GR" dirty="0" err="1" smtClean="0">
                <a:sym typeface="Wingdings" pitchFamily="2" charset="2"/>
              </a:rPr>
              <a:t>ανασυνδυασμένο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DNA</a:t>
            </a:r>
            <a:endParaRPr lang="el-GR" dirty="0" smtClean="0">
              <a:sym typeface="Wingdings" pitchFamily="2" charset="2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u="sng" dirty="0" smtClean="0">
                <a:sym typeface="Wingdings" pitchFamily="2" charset="2"/>
              </a:rPr>
              <a:t>Επιλογή </a:t>
            </a:r>
            <a:r>
              <a:rPr lang="el-GR" u="sng" dirty="0" err="1" smtClean="0">
                <a:sym typeface="Wingdings" pitchFamily="2" charset="2"/>
              </a:rPr>
              <a:t>βακτηριακού</a:t>
            </a:r>
            <a:r>
              <a:rPr lang="el-GR" u="sng" dirty="0" smtClean="0">
                <a:sym typeface="Wingdings" pitchFamily="2" charset="2"/>
              </a:rPr>
              <a:t> κλώνου που περιέχει επιθυμητό τμήμα </a:t>
            </a:r>
            <a:r>
              <a:rPr lang="en-US" u="sng" dirty="0" smtClean="0">
                <a:sym typeface="Wingdings" pitchFamily="2" charset="2"/>
              </a:rPr>
              <a:t>DNA</a:t>
            </a:r>
            <a:endParaRPr lang="el-GR" dirty="0" smtClean="0">
              <a:sym typeface="Wingdings" pitchFamily="2" charset="2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>
                <a:sym typeface="Wingdings" pitchFamily="2" charset="2"/>
              </a:rPr>
              <a:t>Μόρια ανιχνευτές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7B9899"/>
                </a:solidFill>
              </a:rPr>
              <a:t>Κλώνος – Κλωνοποίηση</a:t>
            </a:r>
          </a:p>
        </p:txBody>
      </p:sp>
      <p:sp>
        <p:nvSpPr>
          <p:cNvPr id="17411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l-GR" altLang="el-GR" smtClean="0"/>
              <a:t>Κλώνος </a:t>
            </a:r>
            <a:r>
              <a:rPr lang="el-GR" altLang="el-GR" smtClean="0">
                <a:sym typeface="Wingdings" pitchFamily="2" charset="2"/>
              </a:rPr>
              <a:t> ομάδα πανομοιότυπων:</a:t>
            </a:r>
          </a:p>
          <a:p>
            <a:pPr marL="730250" lvl="1" indent="-457200" eaLnBrk="1" hangingPunct="1">
              <a:buFont typeface="Georgia" pitchFamily="18" charset="0"/>
              <a:buAutoNum type="alphaLcPeriod"/>
            </a:pPr>
            <a:r>
              <a:rPr lang="el-GR" altLang="el-GR" smtClean="0">
                <a:sym typeface="Wingdings" pitchFamily="2" charset="2"/>
              </a:rPr>
              <a:t>μορίων (π.χ. </a:t>
            </a:r>
            <a:r>
              <a:rPr lang="en-US" altLang="el-GR" smtClean="0">
                <a:sym typeface="Wingdings" pitchFamily="2" charset="2"/>
              </a:rPr>
              <a:t>DNA)</a:t>
            </a:r>
          </a:p>
          <a:p>
            <a:pPr marL="730250" lvl="1" indent="-457200" eaLnBrk="1" hangingPunct="1">
              <a:buFont typeface="Georgia" pitchFamily="18" charset="0"/>
              <a:buAutoNum type="alphaLcPeriod"/>
            </a:pPr>
            <a:r>
              <a:rPr lang="el-GR" altLang="el-GR" smtClean="0">
                <a:sym typeface="Wingdings" pitchFamily="2" charset="2"/>
              </a:rPr>
              <a:t>κυττάρων (π.χ. βακτήρια)</a:t>
            </a:r>
          </a:p>
          <a:p>
            <a:pPr marL="730250" lvl="1" indent="-457200" eaLnBrk="1" hangingPunct="1">
              <a:buFont typeface="Georgia" pitchFamily="18" charset="0"/>
              <a:buAutoNum type="alphaLcPeriod"/>
            </a:pPr>
            <a:r>
              <a:rPr lang="el-GR" altLang="el-GR" smtClean="0">
                <a:sym typeface="Wingdings" pitchFamily="2" charset="2"/>
              </a:rPr>
              <a:t>οργανισμών (π.χ. </a:t>
            </a:r>
            <a:r>
              <a:rPr lang="en-US" altLang="el-GR" smtClean="0">
                <a:sym typeface="Wingdings" pitchFamily="2" charset="2"/>
              </a:rPr>
              <a:t>Dolly)</a:t>
            </a:r>
            <a:endParaRPr lang="el-GR" altLang="el-GR" smtClean="0">
              <a:sym typeface="Wingdings" pitchFamily="2" charset="2"/>
            </a:endParaRPr>
          </a:p>
          <a:p>
            <a:pPr eaLnBrk="1" hangingPunct="1"/>
            <a:r>
              <a:rPr lang="el-GR" altLang="el-GR" smtClean="0">
                <a:sym typeface="Wingdings" pitchFamily="2" charset="2"/>
              </a:rPr>
              <a:t>Κλωνοποίηση  η διαδικασία κατασκευής κλώνων</a:t>
            </a:r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7B9899"/>
                </a:solidFill>
              </a:rPr>
              <a:t>Γονιδιωματική βιβλιοθήκη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775200" cy="4572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u="sng" dirty="0" smtClean="0"/>
              <a:t>Περιοριστικές </a:t>
            </a:r>
            <a:r>
              <a:rPr lang="el-GR" b="1" u="sng" dirty="0" err="1" smtClean="0"/>
              <a:t>ενδονουκλεάσες</a:t>
            </a:r>
            <a:r>
              <a:rPr lang="el-GR" b="1" u="sng" dirty="0" smtClean="0"/>
              <a:t> (</a:t>
            </a:r>
            <a:r>
              <a:rPr lang="el-GR" b="1" u="sng" dirty="0" err="1" smtClean="0"/>
              <a:t>π.ε</a:t>
            </a:r>
            <a:r>
              <a:rPr lang="el-GR" b="1" u="sng" dirty="0" smtClean="0"/>
              <a:t>.)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/>
              <a:t>Παράγονται από </a:t>
            </a:r>
            <a:r>
              <a:rPr lang="el-GR" b="1" dirty="0" smtClean="0"/>
              <a:t>βακτήρια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/>
              <a:t>Φυσιολογικός ρόλος να </a:t>
            </a:r>
            <a:r>
              <a:rPr lang="el-GR" b="1" dirty="0" smtClean="0"/>
              <a:t>προστατεύουν από εισβολή ξένου </a:t>
            </a:r>
            <a:r>
              <a:rPr lang="en-US" b="1" dirty="0" smtClean="0"/>
              <a:t>DNA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/>
              <a:t>Αναγνωρίζουν &amp; κόβουν </a:t>
            </a:r>
            <a:r>
              <a:rPr lang="el-GR" b="1" dirty="0" smtClean="0"/>
              <a:t>ειδικές αλληλουχίες </a:t>
            </a:r>
            <a:r>
              <a:rPr lang="en-US" b="1" dirty="0" smtClean="0"/>
              <a:t>DNA</a:t>
            </a:r>
            <a:endParaRPr lang="el-GR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smtClean="0"/>
              <a:t>Π.χ. Περιοριστική </a:t>
            </a:r>
            <a:r>
              <a:rPr lang="el-GR" dirty="0" err="1" smtClean="0"/>
              <a:t>ενδονουκλεάση</a:t>
            </a:r>
            <a:r>
              <a:rPr lang="el-GR" dirty="0" smtClean="0"/>
              <a:t> </a:t>
            </a:r>
            <a:r>
              <a:rPr lang="en-US" b="1" dirty="0" err="1" smtClean="0"/>
              <a:t>EcoRI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βακτηρίου </a:t>
            </a:r>
            <a:r>
              <a:rPr lang="en-US" b="1" dirty="0" smtClean="0">
                <a:sym typeface="Wingdings" pitchFamily="2" charset="2"/>
              </a:rPr>
              <a:t>E. coli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αναγνωρίζει: </a:t>
            </a:r>
            <a:r>
              <a:rPr lang="el-GR" b="1" dirty="0" smtClean="0">
                <a:sym typeface="Wingdings" pitchFamily="2" charset="2"/>
              </a:rPr>
              <a:t>5’</a:t>
            </a:r>
            <a:r>
              <a:rPr lang="en-US" b="1" dirty="0" smtClean="0">
                <a:sym typeface="Wingdings" pitchFamily="2" charset="2"/>
              </a:rPr>
              <a:t>-GAATTC-3’ </a:t>
            </a:r>
            <a:r>
              <a:rPr lang="en-US" dirty="0" smtClean="0">
                <a:sym typeface="Wingdings" pitchFamily="2" charset="2"/>
              </a:rPr>
              <a:t>&amp; </a:t>
            </a:r>
            <a:r>
              <a:rPr lang="el-GR" dirty="0" smtClean="0">
                <a:sym typeface="Wingdings" pitchFamily="2" charset="2"/>
              </a:rPr>
              <a:t>κόβει ανάμεσα σε </a:t>
            </a:r>
            <a:r>
              <a:rPr lang="en-US" b="1" dirty="0" smtClean="0">
                <a:sym typeface="Wingdings" pitchFamily="2" charset="2"/>
              </a:rPr>
              <a:t>5’-G </a:t>
            </a:r>
            <a:r>
              <a:rPr lang="el-GR" b="1" dirty="0" smtClean="0">
                <a:sym typeface="Wingdings" pitchFamily="2" charset="2"/>
              </a:rPr>
              <a:t>|</a:t>
            </a:r>
            <a:r>
              <a:rPr lang="en-US" b="1" dirty="0" smtClean="0">
                <a:sym typeface="Wingdings" pitchFamily="2" charset="2"/>
              </a:rPr>
              <a:t> A-3’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l-GR" dirty="0" smtClean="0">
                <a:sym typeface="Wingdings" pitchFamily="2" charset="2"/>
              </a:rPr>
              <a:t>καταλύοντας το </a:t>
            </a:r>
            <a:r>
              <a:rPr lang="el-GR" b="1" dirty="0" err="1" smtClean="0">
                <a:sym typeface="Wingdings" pitchFamily="2" charset="2"/>
              </a:rPr>
              <a:t>φωσφοδιεστερικό</a:t>
            </a:r>
            <a:r>
              <a:rPr lang="el-GR" b="1" dirty="0" smtClean="0">
                <a:sym typeface="Wingdings" pitchFamily="2" charset="2"/>
              </a:rPr>
              <a:t> δεσμό</a:t>
            </a:r>
            <a:r>
              <a:rPr lang="el-GR" dirty="0" smtClean="0">
                <a:sym typeface="Wingdings" pitchFamily="2" charset="2"/>
              </a:rPr>
              <a:t> ανάμεσα στα </a:t>
            </a:r>
            <a:r>
              <a:rPr lang="el-GR" dirty="0" err="1" smtClean="0">
                <a:sym typeface="Wingdings" pitchFamily="2" charset="2"/>
              </a:rPr>
              <a:t>νουκλεοτίδια</a:t>
            </a:r>
            <a:r>
              <a:rPr lang="el-GR" dirty="0" smtClean="0">
                <a:sym typeface="Wingdings" pitchFamily="2" charset="2"/>
              </a:rPr>
              <a:t> &amp; αφήνοντας μονόκλωνα άκρα με αζευγάρωτες βάσεις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u="sng" dirty="0" smtClean="0">
                <a:sym typeface="Wingdings" pitchFamily="2" charset="2"/>
              </a:rPr>
              <a:t>Φορείς κλωνοποίησης (</a:t>
            </a:r>
            <a:r>
              <a:rPr lang="el-GR" b="1" u="sng" dirty="0" err="1" smtClean="0">
                <a:sym typeface="Wingdings" pitchFamily="2" charset="2"/>
              </a:rPr>
              <a:t>φ.κ</a:t>
            </a:r>
            <a:r>
              <a:rPr lang="el-GR" b="1" u="sng" dirty="0" smtClean="0">
                <a:sym typeface="Wingdings" pitchFamily="2" charset="2"/>
              </a:rPr>
              <a:t>.)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l-GR" dirty="0" err="1" smtClean="0">
                <a:sym typeface="Wingdings" pitchFamily="2" charset="2"/>
              </a:rPr>
              <a:t>Πλασμίδια</a:t>
            </a:r>
            <a:endParaRPr lang="el-GR" dirty="0" smtClean="0">
              <a:sym typeface="Wingdings" pitchFamily="2" charset="2"/>
            </a:endParaRP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sym typeface="Wingdings" pitchFamily="2" charset="2"/>
              </a:rPr>
              <a:t>DNA </a:t>
            </a:r>
            <a:r>
              <a:rPr lang="el-GR" dirty="0" err="1" smtClean="0">
                <a:sym typeface="Wingdings" pitchFamily="2" charset="2"/>
              </a:rPr>
              <a:t>φάγων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18437" name="Picture 5" descr="http://www.emunix.emich.edu/~rwinning/genetics/pics/e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924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coRI_Edi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76825" y="4309945"/>
            <a:ext cx="3938487" cy="221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625" y="3333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/>
              <a:t>Γονιδιωματική</a:t>
            </a:r>
            <a:r>
              <a:rPr lang="el-GR" dirty="0" smtClean="0"/>
              <a:t> βιβλιοθήκη</a:t>
            </a:r>
            <a:br>
              <a:rPr lang="el-GR" dirty="0" smtClean="0"/>
            </a:br>
            <a:r>
              <a:rPr lang="el-GR" i="1" dirty="0" smtClean="0"/>
              <a:t>1. Δημιουργία </a:t>
            </a:r>
            <a:r>
              <a:rPr lang="el-GR" i="1" dirty="0" err="1" smtClean="0"/>
              <a:t>ανασυνδυασμένου</a:t>
            </a:r>
            <a:r>
              <a:rPr lang="el-GR" i="1" dirty="0" smtClean="0"/>
              <a:t> </a:t>
            </a:r>
            <a:r>
              <a:rPr lang="el-GR" i="1" dirty="0" err="1" smtClean="0"/>
              <a:t>φ.κ</a:t>
            </a:r>
            <a:r>
              <a:rPr lang="el-GR" i="1" dirty="0" smtClean="0"/>
              <a:t>.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270375" cy="4572000"/>
          </a:xfrm>
        </p:spPr>
        <p:txBody>
          <a:bodyPr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Κόψιμο γενετικού υλικού ενός οργανισμού με μια συγκεκριμένη </a:t>
            </a:r>
            <a:r>
              <a:rPr lang="el-GR" dirty="0" err="1" smtClean="0"/>
              <a:t>π.ε</a:t>
            </a:r>
            <a:r>
              <a:rPr lang="el-GR" dirty="0" smtClean="0"/>
              <a:t>. </a:t>
            </a:r>
            <a:r>
              <a:rPr lang="el-GR" i="1" dirty="0" smtClean="0"/>
              <a:t>(</a:t>
            </a:r>
            <a:r>
              <a:rPr lang="el-GR" b="1" i="1" u="sng" dirty="0" smtClean="0"/>
              <a:t>πολλά</a:t>
            </a:r>
            <a:r>
              <a:rPr lang="el-GR" i="1" dirty="0" smtClean="0"/>
              <a:t> σημεία κοπής)</a:t>
            </a:r>
            <a:endParaRPr lang="el-GR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Κόψιμο του </a:t>
            </a:r>
            <a:r>
              <a:rPr lang="el-GR" dirty="0" err="1" smtClean="0"/>
              <a:t>φ.κ</a:t>
            </a:r>
            <a:r>
              <a:rPr lang="el-GR" dirty="0" smtClean="0"/>
              <a:t>. με την ίδια </a:t>
            </a:r>
            <a:r>
              <a:rPr lang="el-GR" dirty="0" err="1" smtClean="0"/>
              <a:t>π.ε</a:t>
            </a:r>
            <a:r>
              <a:rPr lang="el-GR" dirty="0" smtClean="0"/>
              <a:t>. </a:t>
            </a:r>
            <a:r>
              <a:rPr lang="el-GR" i="1" dirty="0" smtClean="0"/>
              <a:t>(</a:t>
            </a:r>
            <a:r>
              <a:rPr lang="el-GR" b="1" i="1" u="sng" dirty="0" smtClean="0"/>
              <a:t>ένα</a:t>
            </a:r>
            <a:r>
              <a:rPr lang="el-GR" b="1" dirty="0" smtClean="0"/>
              <a:t> </a:t>
            </a:r>
            <a:r>
              <a:rPr lang="el-GR" dirty="0" smtClean="0"/>
              <a:t>σημείο κοπής</a:t>
            </a:r>
            <a:r>
              <a:rPr lang="en-US" dirty="0" smtClean="0"/>
              <a:t> – </a:t>
            </a:r>
            <a:r>
              <a:rPr lang="el-GR" dirty="0" smtClean="0"/>
              <a:t>ΓΙΑΤΙ;)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Ανάμειξη:</a:t>
            </a:r>
          </a:p>
          <a:p>
            <a:pPr marL="78867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/>
              <a:t>Συμπληρωματικά μονόκλωνα άκρα </a:t>
            </a:r>
            <a:r>
              <a:rPr lang="el-GR" dirty="0" smtClean="0">
                <a:sym typeface="Wingdings" pitchFamily="2" charset="2"/>
              </a:rPr>
              <a:t> δημιουργούνται </a:t>
            </a:r>
            <a:r>
              <a:rPr lang="el-GR" u="sng" dirty="0" smtClean="0">
                <a:sym typeface="Wingdings" pitchFamily="2" charset="2"/>
              </a:rPr>
              <a:t>δεσμοί υδρογόνου</a:t>
            </a:r>
          </a:p>
          <a:p>
            <a:pPr marL="78867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>
                <a:sym typeface="Wingdings" pitchFamily="2" charset="2"/>
              </a:rPr>
              <a:t>Δράση </a:t>
            </a:r>
            <a:r>
              <a:rPr lang="en-US" b="1" dirty="0" smtClean="0">
                <a:sym typeface="Wingdings" pitchFamily="2" charset="2"/>
              </a:rPr>
              <a:t>DNA</a:t>
            </a:r>
            <a:r>
              <a:rPr lang="el-GR" b="1" dirty="0" smtClean="0">
                <a:sym typeface="Wingdings" pitchFamily="2" charset="2"/>
              </a:rPr>
              <a:t> </a:t>
            </a:r>
            <a:r>
              <a:rPr lang="el-GR" b="1" dirty="0" err="1" smtClean="0">
                <a:sym typeface="Wingdings" pitchFamily="2" charset="2"/>
              </a:rPr>
              <a:t>δεσμάσης</a:t>
            </a:r>
            <a:r>
              <a:rPr lang="el-GR" b="1" dirty="0" smtClean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 δημιουργεί </a:t>
            </a:r>
            <a:r>
              <a:rPr lang="el-GR" u="sng" dirty="0" err="1" smtClean="0">
                <a:sym typeface="Wingdings" pitchFamily="2" charset="2"/>
              </a:rPr>
              <a:t>φωσφοδιεστερικούς</a:t>
            </a:r>
            <a:r>
              <a:rPr lang="el-GR" u="sng" dirty="0" smtClean="0">
                <a:sym typeface="Wingdings" pitchFamily="2" charset="2"/>
              </a:rPr>
              <a:t> δεσμούς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>
                <a:sym typeface="Wingdings" pitchFamily="2" charset="2"/>
              </a:rPr>
              <a:t>ΔΗΜΙΟΥΡΓΙΑ ΑΝΑΣΥΝΔΥΑΣΜΕΝΟΥ ΠΛΑΣΜΙΔΙΟΥ (ή </a:t>
            </a:r>
            <a:r>
              <a:rPr lang="en-US" dirty="0" smtClean="0">
                <a:sym typeface="Wingdings" pitchFamily="2" charset="2"/>
              </a:rPr>
              <a:t>DNA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dirty="0" err="1" smtClean="0">
                <a:sym typeface="Wingdings" pitchFamily="2" charset="2"/>
              </a:rPr>
              <a:t>φάγου</a:t>
            </a:r>
            <a:r>
              <a:rPr lang="el-GR" dirty="0" smtClean="0">
                <a:sym typeface="Wingdings" pitchFamily="2" charset="2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>
                <a:sym typeface="Wingdings" pitchFamily="2" charset="2"/>
              </a:rPr>
              <a:t>[*ΠΡΟΣΟΧΗ! ενδέχεται να ξαναγίνουν κυκλικά ορισμένα </a:t>
            </a:r>
            <a:r>
              <a:rPr lang="el-GR" dirty="0" err="1" smtClean="0">
                <a:sym typeface="Wingdings" pitchFamily="2" charset="2"/>
              </a:rPr>
              <a:t>πλασμίδια</a:t>
            </a:r>
            <a:r>
              <a:rPr lang="el-GR" dirty="0" smtClean="0">
                <a:sym typeface="Wingdings" pitchFamily="2" charset="2"/>
              </a:rPr>
              <a:t> χωρίς να προσλάβουν </a:t>
            </a:r>
            <a:r>
              <a:rPr lang="en-US" dirty="0" smtClean="0">
                <a:sym typeface="Wingdings" pitchFamily="2" charset="2"/>
              </a:rPr>
              <a:t>DNA</a:t>
            </a:r>
            <a:r>
              <a:rPr lang="el-GR" dirty="0" smtClean="0">
                <a:sym typeface="Wingdings" pitchFamily="2" charset="2"/>
              </a:rPr>
              <a:t> του οργανισμού]</a:t>
            </a:r>
            <a:endParaRPr lang="el-GR" dirty="0"/>
          </a:p>
        </p:txBody>
      </p:sp>
      <p:pic>
        <p:nvPicPr>
          <p:cNvPr id="19460" name="Picture 5" descr="http://digitalschool.minedu.gov.gr/modules/ebook/show.php/DSGL-C112/479/3165,12733/images/img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40338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625" y="3333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/>
              <a:t>Γονιδιωματική</a:t>
            </a:r>
            <a:r>
              <a:rPr lang="el-GR" dirty="0" smtClean="0"/>
              <a:t> βιβλιοθήκη</a:t>
            </a:r>
            <a:br>
              <a:rPr lang="el-GR" dirty="0" smtClean="0"/>
            </a:br>
            <a:r>
              <a:rPr lang="el-GR" i="1" dirty="0" smtClean="0"/>
              <a:t>2. Μετασχηματισμός βακτηρίων – Κλωνοποίηση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270375" cy="45720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err="1"/>
              <a:t>Π</a:t>
            </a:r>
            <a:r>
              <a:rPr lang="el-GR" dirty="0" err="1" smtClean="0"/>
              <a:t>λασμίδια</a:t>
            </a:r>
            <a:r>
              <a:rPr lang="el-GR" dirty="0" smtClean="0"/>
              <a:t> </a:t>
            </a:r>
            <a:r>
              <a:rPr lang="el-GR" i="1" dirty="0" smtClean="0"/>
              <a:t>με γονίδια ανθεκτικότητας σε αντιβιοτικό </a:t>
            </a:r>
            <a:r>
              <a:rPr lang="el-GR" dirty="0" smtClean="0">
                <a:sym typeface="Wingdings" pitchFamily="2" charset="2"/>
              </a:rPr>
              <a:t> σε βακτήρια </a:t>
            </a:r>
            <a:r>
              <a:rPr lang="el-GR" b="1" dirty="0" smtClean="0">
                <a:sym typeface="Wingdings" pitchFamily="2" charset="2"/>
              </a:rPr>
              <a:t>χωρίς </a:t>
            </a:r>
            <a:r>
              <a:rPr lang="el-GR" b="1" dirty="0" err="1" smtClean="0">
                <a:sym typeface="Wingdings" pitchFamily="2" charset="2"/>
              </a:rPr>
              <a:t>πλασμίδια</a:t>
            </a:r>
            <a:r>
              <a:rPr lang="el-GR" dirty="0" smtClean="0">
                <a:sym typeface="Wingdings" pitchFamily="2" charset="2"/>
              </a:rPr>
              <a:t> (ΜΕΤΑΣΧΗΜΑΤΙΣΜΟΣ)</a:t>
            </a:r>
            <a:endParaRPr lang="el-GR" dirty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>
                <a:sym typeface="Wingdings" pitchFamily="2" charset="2"/>
              </a:rPr>
              <a:t>Επιλογή βακτηρίων με (</a:t>
            </a:r>
            <a:r>
              <a:rPr lang="el-GR" dirty="0" err="1" smtClean="0">
                <a:sym typeface="Wingdings" pitchFamily="2" charset="2"/>
              </a:rPr>
              <a:t>ανασυνδυασμένα</a:t>
            </a:r>
            <a:r>
              <a:rPr lang="el-GR" dirty="0" smtClean="0">
                <a:sym typeface="Wingdings" pitchFamily="2" charset="2"/>
              </a:rPr>
              <a:t>) </a:t>
            </a:r>
            <a:r>
              <a:rPr lang="el-GR" dirty="0" err="1" smtClean="0">
                <a:sym typeface="Wingdings" pitchFamily="2" charset="2"/>
              </a:rPr>
              <a:t>πλασμίδια</a:t>
            </a:r>
            <a:r>
              <a:rPr lang="el-GR" dirty="0" smtClean="0">
                <a:sym typeface="Wingdings" pitchFamily="2" charset="2"/>
              </a:rPr>
              <a:t>  Ανάπτυξη σε </a:t>
            </a:r>
            <a:r>
              <a:rPr lang="el-GR" dirty="0" err="1" smtClean="0">
                <a:sym typeface="Wingdings" pitchFamily="2" charset="2"/>
              </a:rPr>
              <a:t>καλλιέργια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i="1" dirty="0" smtClean="0">
                <a:sym typeface="Wingdings" pitchFamily="2" charset="2"/>
              </a:rPr>
              <a:t>με αντιβιοτικό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i="1" dirty="0" smtClean="0">
                <a:sym typeface="Wingdings" pitchFamily="2" charset="2"/>
              </a:rPr>
              <a:t>(τα μη μετασχηματισμένα βακτήρια πεθαίνουν)</a:t>
            </a:r>
            <a:endParaRPr lang="el-GR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>
                <a:sym typeface="Wingdings" pitchFamily="2" charset="2"/>
              </a:rPr>
              <a:t>Κάθε βακτήριο δίνει έναν </a:t>
            </a:r>
            <a:r>
              <a:rPr lang="el-GR" u="sng" dirty="0" smtClean="0">
                <a:sym typeface="Wingdings" pitchFamily="2" charset="2"/>
              </a:rPr>
              <a:t>κλώνο </a:t>
            </a:r>
            <a:r>
              <a:rPr lang="el-GR" dirty="0" smtClean="0">
                <a:sym typeface="Wingdings" pitchFamily="2" charset="2"/>
              </a:rPr>
              <a:t>(διαδικασία: </a:t>
            </a:r>
            <a:r>
              <a:rPr lang="el-GR" u="sng" dirty="0" smtClean="0">
                <a:sym typeface="Wingdings" pitchFamily="2" charset="2"/>
              </a:rPr>
              <a:t>κλωνοποίηση</a:t>
            </a:r>
            <a:r>
              <a:rPr lang="el-GR" dirty="0" smtClean="0">
                <a:sym typeface="Wingdings" pitchFamily="2" charset="2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>
                <a:sym typeface="Wingdings" pitchFamily="2" charset="2"/>
              </a:rPr>
              <a:t>ΓΟΝΙΔΙΩΜΑΤΙΚΗ ΒΙΒΛΙΟΘΗΚΗ: Το σύνολο των </a:t>
            </a:r>
            <a:r>
              <a:rPr lang="el-GR" dirty="0" err="1" smtClean="0">
                <a:sym typeface="Wingdings" pitchFamily="2" charset="2"/>
              </a:rPr>
              <a:t>βακτηριακών</a:t>
            </a:r>
            <a:r>
              <a:rPr lang="el-GR" dirty="0" smtClean="0">
                <a:sym typeface="Wingdings" pitchFamily="2" charset="2"/>
              </a:rPr>
              <a:t> κλώνων που περιέχει το </a:t>
            </a:r>
            <a:r>
              <a:rPr lang="el-GR" b="1" dirty="0" smtClean="0">
                <a:sym typeface="Wingdings" pitchFamily="2" charset="2"/>
              </a:rPr>
              <a:t>συνολικό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DNA</a:t>
            </a:r>
            <a:r>
              <a:rPr lang="el-GR" dirty="0" smtClean="0">
                <a:sym typeface="Wingdings" pitchFamily="2" charset="2"/>
              </a:rPr>
              <a:t> του οργανισμού – δότη</a:t>
            </a:r>
            <a:endParaRPr lang="el-GR" dirty="0" smtClean="0"/>
          </a:p>
        </p:txBody>
      </p:sp>
      <p:pic>
        <p:nvPicPr>
          <p:cNvPr id="20484" name="Picture 5" descr="http://digitalschool.minedu.gov.gr/modules/ebook/show.php/DSGL-C112/479/3165,12733/images/img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40338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625" y="333375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/>
              <a:t>Γονιδιωματική</a:t>
            </a:r>
            <a:r>
              <a:rPr lang="el-GR" dirty="0" smtClean="0"/>
              <a:t> βιβλιοθήκη</a:t>
            </a:r>
            <a:br>
              <a:rPr lang="el-GR" dirty="0" smtClean="0"/>
            </a:br>
            <a:r>
              <a:rPr lang="el-GR" i="1" dirty="0" smtClean="0"/>
              <a:t>3. Επιλογή κλώνου με επιθυμητή αλληλουχία</a:t>
            </a:r>
            <a:endParaRPr lang="el-GR" dirty="0"/>
          </a:p>
        </p:txBody>
      </p:sp>
      <p:sp>
        <p:nvSpPr>
          <p:cNvPr id="21507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270375" cy="4572000"/>
          </a:xfrm>
        </p:spPr>
        <p:txBody>
          <a:bodyPr/>
          <a:lstStyle/>
          <a:p>
            <a:pPr eaLnBrk="1" hangingPunct="1"/>
            <a:r>
              <a:rPr lang="el-GR" altLang="el-GR" smtClean="0"/>
              <a:t>Επιλογή κλώνου με επιθυμητή αλληλουχία </a:t>
            </a:r>
            <a:r>
              <a:rPr lang="el-GR" altLang="el-GR" smtClean="0">
                <a:sym typeface="Wingdings" pitchFamily="2" charset="2"/>
              </a:rPr>
              <a:t> με μόρια </a:t>
            </a:r>
            <a:r>
              <a:rPr lang="el-GR" altLang="el-GR" b="1" smtClean="0">
                <a:sym typeface="Wingdings" pitchFamily="2" charset="2"/>
              </a:rPr>
              <a:t>ανιχνευτές</a:t>
            </a:r>
            <a:endParaRPr lang="el-GR" altLang="el-GR" b="1" smtClean="0"/>
          </a:p>
        </p:txBody>
      </p:sp>
      <p:pic>
        <p:nvPicPr>
          <p:cNvPr id="21508" name="Picture 7" descr="http://users.sch.gr/nmpantis/Joomla/images/stories/yvridopoih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84313"/>
            <a:ext cx="26114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233</TotalTime>
  <Words>663</Words>
  <Application>Microsoft Office PowerPoint</Application>
  <PresentationFormat>Προβολή στην οθόνη (4:3)</PresentationFormat>
  <Paragraphs>104</Paragraphs>
  <Slides>16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Georgia</vt:lpstr>
      <vt:lpstr>Arial</vt:lpstr>
      <vt:lpstr>Wingdings 2</vt:lpstr>
      <vt:lpstr>Wingdings</vt:lpstr>
      <vt:lpstr>Calibri</vt:lpstr>
      <vt:lpstr>Δημοτικός</vt:lpstr>
      <vt:lpstr>4. Τεχνολογία του ανασυνδυασμένου DNA</vt:lpstr>
      <vt:lpstr>Τεχνολογία του ανασυνδυασμένου DNA</vt:lpstr>
      <vt:lpstr>Τεχνολογία του ανασυνδυασμένου DNA</vt:lpstr>
      <vt:lpstr>Τεχνικές για τη μεταφορά γενετικού υλικού από τον ένα οργανισμό σε άλλον</vt:lpstr>
      <vt:lpstr>Κλώνος – Κλωνοποίηση</vt:lpstr>
      <vt:lpstr>Γονιδιωματική βιβλιοθήκη</vt:lpstr>
      <vt:lpstr>Γονιδιωματική βιβλιοθήκη 1. Δημιουργία ανασυνδυασμένου φ.κ.</vt:lpstr>
      <vt:lpstr>Γονιδιωματική βιβλιοθήκη 2. Μετασχηματισμός βακτηρίων – Κλωνοποίηση</vt:lpstr>
      <vt:lpstr>Γονιδιωματική βιβλιοθήκη 3. Επιλογή κλώνου με επιθυμητή αλληλουχία</vt:lpstr>
      <vt:lpstr>Γονιδιωματική βιβλιοθήκη</vt:lpstr>
      <vt:lpstr>Γονιδιωματική βιβλιοθήκη: Κατασκευή με φάγους</vt:lpstr>
      <vt:lpstr>cDNA βιβλιοθήκη</vt:lpstr>
      <vt:lpstr>cDNA βιβλιοθήκη (διαδικασία)</vt:lpstr>
      <vt:lpstr>Γονιδιωματική – cDNA βιβλιοθήκη</vt:lpstr>
      <vt:lpstr>Ανίχνευση</vt:lpstr>
      <vt:lpstr>Αλυσιδωτή αντίδραση πολυμεράσης (PCR)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Τεχνολογία του ανασυνδυασμένου DNA</dc:title>
  <dc:creator>Haris</dc:creator>
  <cp:lastModifiedBy>Haris</cp:lastModifiedBy>
  <cp:revision>22</cp:revision>
  <dcterms:created xsi:type="dcterms:W3CDTF">2012-10-25T11:06:40Z</dcterms:created>
  <dcterms:modified xsi:type="dcterms:W3CDTF">2013-11-05T19:50:15Z</dcterms:modified>
</cp:coreProperties>
</file>