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7"/>
  </p:notesMasterIdLst>
  <p:sldIdLst>
    <p:sldId id="262" r:id="rId2"/>
    <p:sldId id="272" r:id="rId3"/>
    <p:sldId id="269" r:id="rId4"/>
    <p:sldId id="270" r:id="rId5"/>
    <p:sldId id="271" r:id="rId6"/>
    <p:sldId id="257" r:id="rId7"/>
    <p:sldId id="258" r:id="rId8"/>
    <p:sldId id="259" r:id="rId9"/>
    <p:sldId id="260" r:id="rId10"/>
    <p:sldId id="261" r:id="rId11"/>
    <p:sldId id="263" r:id="rId12"/>
    <p:sldId id="264" r:id="rId13"/>
    <p:sldId id="265" r:id="rId14"/>
    <p:sldId id="266" r:id="rId15"/>
    <p:sldId id="267" r:id="rId16"/>
    <p:sldId id="273" r:id="rId17"/>
    <p:sldId id="274" r:id="rId18"/>
    <p:sldId id="275" r:id="rId19"/>
    <p:sldId id="276" r:id="rId20"/>
    <p:sldId id="277" r:id="rId21"/>
    <p:sldId id="280" r:id="rId22"/>
    <p:sldId id="281" r:id="rId23"/>
    <p:sldId id="282" r:id="rId24"/>
    <p:sldId id="283" r:id="rId25"/>
    <p:sldId id="256"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72171-F32B-4515-93CA-75A381D90A01}" type="datetimeFigureOut">
              <a:rPr lang="el-GR" smtClean="0"/>
              <a:pPr/>
              <a:t>31/3/2017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FABE1-E7C1-43AB-A5DF-00939A3759C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Τίτλος"/>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smtClean="0"/>
              <a:t>Kλικ για επεξεργασία του τίτλου</a:t>
            </a:r>
            <a:endParaRPr kumimoji="0" lang="en-US"/>
          </a:p>
        </p:txBody>
      </p:sp>
      <p:sp>
        <p:nvSpPr>
          <p:cNvPr id="3" name="2 - Υπότιτλος"/>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smtClean="0"/>
              <a:t>Κάντε κλικ για να επεξεργαστείτε τον υπότιτλο του υποδείγματος</a:t>
            </a:r>
            <a:endParaRPr kumimoji="0" lang="en-US"/>
          </a:p>
        </p:txBody>
      </p:sp>
      <p:sp>
        <p:nvSpPr>
          <p:cNvPr id="4" name="3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
        <p:nvSpPr>
          <p:cNvPr id="10" name="9 - Ορθογώνιο"/>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8 - Ορθογώνιο"/>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7 - Ορθογώνιο"/>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Κατακόρυφος τίτλος"/>
          <p:cNvSpPr>
            <a:spLocks noGrp="1"/>
          </p:cNvSpPr>
          <p:nvPr>
            <p:ph type="title" orient="vert"/>
          </p:nvPr>
        </p:nvSpPr>
        <p:spPr>
          <a:xfrm>
            <a:off x="6781800" y="274640"/>
            <a:ext cx="19050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04800"/>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5" name="4 - Θέση υποσέλιδου"/>
          <p:cNvSpPr>
            <a:spLocks noGrp="1"/>
          </p:cNvSpPr>
          <p:nvPr>
            <p:ph type="ftr" sz="quarter" idx="11"/>
          </p:nvPr>
        </p:nvSpPr>
        <p:spPr>
          <a:xfrm>
            <a:off x="2640597" y="6377459"/>
            <a:ext cx="3836404" cy="365125"/>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1252728"/>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11 - Ορθογώνιο"/>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Τίτλος"/>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κειμένου"/>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κειμένου"/>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61569AE-AEE4-4A41-99F0-ECFA5B1767B1}" type="datetimeFigureOut">
              <a:rPr lang="el-GR" smtClean="0"/>
              <a:pPr/>
              <a:t>31/3/2017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26D8EBA-C9A6-4D73-83B4-86949ABB0F75}" type="slidenum">
              <a:rPr lang="el-GR" smtClean="0"/>
              <a:pPr/>
              <a:t>‹#›</a:t>
            </a:fld>
            <a:endParaRPr lang="el-GR"/>
          </a:p>
        </p:txBody>
      </p:sp>
      <p:sp>
        <p:nvSpPr>
          <p:cNvPr id="12" name="11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164592" y="1170432"/>
            <a:ext cx="2523744" cy="201168"/>
          </a:xfrm>
        </p:spPr>
        <p:txBody>
          <a:bodyPr/>
          <a:lstStyle/>
          <a:p>
            <a:fld id="{261569AE-AEE4-4A41-99F0-ECFA5B1767B1}" type="datetimeFigureOut">
              <a:rPr lang="el-GR" smtClean="0"/>
              <a:pPr/>
              <a:t>31/3/2017</a:t>
            </a:fld>
            <a:endParaRPr lang="el-GR"/>
          </a:p>
        </p:txBody>
      </p:sp>
      <p:sp>
        <p:nvSpPr>
          <p:cNvPr id="11" name="10 - Ορθογώνιο"/>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 Ορθογώνιο"/>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5 - Θέση υποσέλιδου"/>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6 - Θέση αριθμού διαφάνειας"/>
          <p:cNvSpPr>
            <a:spLocks noGrp="1"/>
          </p:cNvSpPr>
          <p:nvPr>
            <p:ph type="sldNum" sz="quarter" idx="12"/>
          </p:nvPr>
        </p:nvSpPr>
        <p:spPr>
          <a:xfrm>
            <a:off x="8339328" y="1170432"/>
            <a:ext cx="733864" cy="201168"/>
          </a:xfrm>
        </p:spPr>
        <p:txBody>
          <a:bodyPr/>
          <a:lstStyle/>
          <a:p>
            <a:fld id="{526D8EBA-C9A6-4D73-83B4-86949ABB0F7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 Ορθογώνιο"/>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6 - Ορθογώνιο"/>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 Θέση τίτλου"/>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3 - Θέση ημερομηνίας"/>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61569AE-AEE4-4A41-99F0-ECFA5B1767B1}" type="datetimeFigureOut">
              <a:rPr lang="el-GR" smtClean="0"/>
              <a:pPr/>
              <a:t>31/3/2017</a:t>
            </a:fld>
            <a:endParaRPr lang="el-GR"/>
          </a:p>
        </p:txBody>
      </p:sp>
      <p:sp>
        <p:nvSpPr>
          <p:cNvPr id="5" name="4 - Θέση υποσέλιδου"/>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5 - Θέση αριθμού διαφάνειας"/>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26D8EBA-C9A6-4D73-83B4-86949ABB0F7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95536" y="0"/>
            <a:ext cx="8280920" cy="707886"/>
          </a:xfrm>
          <a:prstGeom prst="rect">
            <a:avLst/>
          </a:prstGeom>
          <a:noFill/>
        </p:spPr>
        <p:txBody>
          <a:bodyPr wrap="square" rtlCol="0">
            <a:spAutoFit/>
          </a:bodyPr>
          <a:lstStyle/>
          <a:p>
            <a:pPr algn="ctr"/>
            <a:r>
              <a:rPr lang="el-GR" sz="4000" b="1" i="1" u="sng" dirty="0" smtClean="0">
                <a:solidFill>
                  <a:srgbClr val="FFC000"/>
                </a:solidFill>
              </a:rPr>
              <a:t>ΠΕΡΙΕΧΟΜΕΝΑ</a:t>
            </a:r>
            <a:endParaRPr lang="el-GR" sz="4000" b="1" i="1" u="sng" dirty="0">
              <a:solidFill>
                <a:srgbClr val="FFC000"/>
              </a:solidFill>
            </a:endParaRPr>
          </a:p>
        </p:txBody>
      </p:sp>
      <p:sp>
        <p:nvSpPr>
          <p:cNvPr id="11" name="10 - TextBox"/>
          <p:cNvSpPr txBox="1"/>
          <p:nvPr/>
        </p:nvSpPr>
        <p:spPr>
          <a:xfrm>
            <a:off x="107504" y="460985"/>
            <a:ext cx="6192688" cy="6463308"/>
          </a:xfrm>
          <a:prstGeom prst="rect">
            <a:avLst/>
          </a:prstGeom>
          <a:noFill/>
        </p:spPr>
        <p:txBody>
          <a:bodyPr wrap="square" rtlCol="0">
            <a:spAutoFit/>
          </a:bodyPr>
          <a:lstStyle/>
          <a:p>
            <a:endParaRPr lang="el-GR" b="1" u="sng" dirty="0" smtClean="0"/>
          </a:p>
          <a:p>
            <a:r>
              <a:rPr lang="el-GR" b="1" u="sng" dirty="0" smtClean="0"/>
              <a:t>ΠΑΡΑΔΟΣΙΑΚΕΣ ΠΙΤΕΣ ΘΡΑΚΗΣ:</a:t>
            </a:r>
          </a:p>
          <a:p>
            <a:pPr>
              <a:buFont typeface="Wingdings" pitchFamily="2" charset="2"/>
              <a:buChar char="Ø"/>
            </a:pPr>
            <a:r>
              <a:rPr lang="el-GR" dirty="0" smtClean="0"/>
              <a:t>ΘΡΑΚΙΩΤΙΚΗ ΑΛΜΥΡΗ ΓΑΛΑΤΟΠΙΤΑ</a:t>
            </a:r>
          </a:p>
          <a:p>
            <a:pPr>
              <a:buFont typeface="Wingdings" pitchFamily="2" charset="2"/>
              <a:buChar char="Ø"/>
            </a:pPr>
            <a:r>
              <a:rPr lang="el-GR" dirty="0" smtClean="0"/>
              <a:t>ΓΚΟΛΙΟ</a:t>
            </a:r>
          </a:p>
          <a:p>
            <a:pPr>
              <a:buFont typeface="Wingdings" pitchFamily="2" charset="2"/>
              <a:buChar char="Ø"/>
            </a:pPr>
            <a:r>
              <a:rPr lang="el-GR" dirty="0" smtClean="0"/>
              <a:t>ΘΡΑΚΙΩΤΙΚΗ ΓΙΑΟΥΡΤΟΤΥΡΟΠΙΤΑ ΜΕ ΘΥΜΑΡΙ ΚΑΙ ΕΛΙΕΣ</a:t>
            </a:r>
          </a:p>
          <a:p>
            <a:pPr>
              <a:buFont typeface="Wingdings" pitchFamily="2" charset="2"/>
              <a:buChar char="Ø"/>
            </a:pPr>
            <a:r>
              <a:rPr lang="el-GR" dirty="0" smtClean="0"/>
              <a:t>ΘΡΑΚΙΩΤΙΚΗ ΤΥΡΟΠΙΤΑ</a:t>
            </a:r>
            <a:endParaRPr lang="en-US" dirty="0" smtClean="0"/>
          </a:p>
          <a:p>
            <a:r>
              <a:rPr lang="el-GR" b="1" u="sng" dirty="0" smtClean="0"/>
              <a:t>ΠΑΡΑΔΟΣΙΑΚΕΣ ΠΙΤΕΣ ΜΑΚΕΔΟΝΙΑΣ:</a:t>
            </a:r>
          </a:p>
          <a:p>
            <a:pPr>
              <a:buFont typeface="Wingdings" pitchFamily="2" charset="2"/>
              <a:buChar char="Ø"/>
            </a:pPr>
            <a:r>
              <a:rPr lang="el-GR" dirty="0" smtClean="0"/>
              <a:t>ΜΑΚΕΔΟΝΙΤΙΚΑ ΣΠΑΝΑΚΟΠΙΤΑΚΙΑ</a:t>
            </a:r>
            <a:r>
              <a:rPr lang="en-US" dirty="0" smtClean="0"/>
              <a:t>                                                                           </a:t>
            </a:r>
            <a:endParaRPr lang="el-GR" dirty="0" smtClean="0"/>
          </a:p>
          <a:p>
            <a:pPr>
              <a:buFont typeface="Wingdings" pitchFamily="2" charset="2"/>
              <a:buChar char="Ø"/>
            </a:pPr>
            <a:r>
              <a:rPr lang="el-GR" dirty="0" smtClean="0"/>
              <a:t>ΚΑΛΛΙΘΙΩΤΙΚΗ ΠΙΤΑ</a:t>
            </a:r>
          </a:p>
          <a:p>
            <a:pPr>
              <a:buFont typeface="Wingdings" pitchFamily="2" charset="2"/>
              <a:buChar char="Ø"/>
            </a:pPr>
            <a:r>
              <a:rPr lang="el-GR" dirty="0" smtClean="0"/>
              <a:t>ΡΥΖΟΠΙΤΑ ΣΕΡΡΩΝ</a:t>
            </a:r>
          </a:p>
          <a:p>
            <a:pPr>
              <a:buFont typeface="Wingdings" pitchFamily="2" charset="2"/>
              <a:buChar char="Ø"/>
            </a:pPr>
            <a:r>
              <a:rPr lang="el-GR" dirty="0" smtClean="0"/>
              <a:t>ΜΑΚΕΔΟΝΙΤΙΚΗ ΣΠΑΝΑΚΟΠΙΤΑ ΜΕ ΑΝΘΟΤΥΡΟ</a:t>
            </a:r>
          </a:p>
          <a:p>
            <a:r>
              <a:rPr lang="el-GR" b="1" u="sng" dirty="0" smtClean="0"/>
              <a:t>ΠΑΡΑΔΟΣΙΑΚΕΣ ΠΙΤΕΣ ΘΕΣΣΑΛΙΑΣ:</a:t>
            </a:r>
          </a:p>
          <a:p>
            <a:pPr>
              <a:buFont typeface="Wingdings" pitchFamily="2" charset="2"/>
              <a:buChar char="Ø"/>
            </a:pPr>
            <a:r>
              <a:rPr lang="el-GR" dirty="0" smtClean="0"/>
              <a:t>ΜΑΜΑΛΙΓΚΑ</a:t>
            </a:r>
          </a:p>
          <a:p>
            <a:pPr>
              <a:buFont typeface="Wingdings" pitchFamily="2" charset="2"/>
              <a:buChar char="Ø"/>
            </a:pPr>
            <a:r>
              <a:rPr lang="el-GR" dirty="0" smtClean="0"/>
              <a:t>ΘΕΣΣΑΛΙΚΗ ΓΑΛΑΤΟΠΙΤΑ</a:t>
            </a:r>
          </a:p>
          <a:p>
            <a:pPr>
              <a:buFont typeface="Wingdings" pitchFamily="2" charset="2"/>
              <a:buChar char="Ø"/>
            </a:pPr>
            <a:r>
              <a:rPr lang="el-GR" dirty="0" smtClean="0"/>
              <a:t>ΠΛΑΣΤΟΣ</a:t>
            </a:r>
          </a:p>
          <a:p>
            <a:pPr>
              <a:buFont typeface="Wingdings" pitchFamily="2" charset="2"/>
              <a:buChar char="Ø"/>
            </a:pPr>
            <a:r>
              <a:rPr lang="el-GR" dirty="0" smtClean="0"/>
              <a:t>ΚΡΕΑΤΟΠΙΤΑ ΛΑΡΙΣΑΣ</a:t>
            </a:r>
          </a:p>
          <a:p>
            <a:endParaRPr lang="el-GR" b="1" u="sng" dirty="0" smtClean="0"/>
          </a:p>
          <a:p>
            <a:r>
              <a:rPr lang="el-GR" b="1" u="sng" dirty="0" smtClean="0"/>
              <a:t>ΠΑΡΑΔΟΣΙΑΚΕΣ ΠΙΤΕΣ ΣΤΕΡΕΑΣ ΕΛΛΑΔΑΣ:      </a:t>
            </a:r>
          </a:p>
          <a:p>
            <a:pPr>
              <a:buFont typeface="Wingdings" pitchFamily="2" charset="2"/>
              <a:buChar char="Ø"/>
            </a:pPr>
            <a:r>
              <a:rPr lang="el-GR" dirty="0" smtClean="0"/>
              <a:t>ΣΤΕΡΕΟΕΛΛΑΔΙΤΙΚΗ ΣΠΑΝΑΚΟΤΥΡΟΠΙΤΑ</a:t>
            </a:r>
          </a:p>
          <a:p>
            <a:pPr>
              <a:buFont typeface="Wingdings" pitchFamily="2" charset="2"/>
              <a:buChar char="Ø"/>
            </a:pPr>
            <a:r>
              <a:rPr lang="el-GR" dirty="0" smtClean="0"/>
              <a:t>ΚΑΣΤΑΝΙΩΤΙΚΗ ΖΥΜΑΡΟΠΙΤΑ</a:t>
            </a:r>
          </a:p>
          <a:p>
            <a:pPr>
              <a:buFont typeface="Wingdings" pitchFamily="2" charset="2"/>
              <a:buChar char="Ø"/>
            </a:pPr>
            <a:r>
              <a:rPr lang="el-GR" dirty="0" smtClean="0"/>
              <a:t>ΣΠΑΝΑΚΟΠΙΤΑ ΜΕ ΓΛΥΚΟ ΤΡΑΧΑΝΑ</a:t>
            </a:r>
          </a:p>
          <a:p>
            <a:pPr>
              <a:buFont typeface="Wingdings" pitchFamily="2" charset="2"/>
              <a:buChar char="Ø"/>
            </a:pPr>
            <a:r>
              <a:rPr lang="el-GR" dirty="0" smtClean="0"/>
              <a:t>ΠΑΡΑΔΟΣΙΑΚΗ ΚΟΛΟΚΥΘΟΠΙΤΑ</a:t>
            </a:r>
          </a:p>
          <a:p>
            <a:endParaRPr lang="el-GR" dirty="0" smtClean="0"/>
          </a:p>
        </p:txBody>
      </p:sp>
      <p:sp>
        <p:nvSpPr>
          <p:cNvPr id="6" name="5 - TextBox"/>
          <p:cNvSpPr txBox="1"/>
          <p:nvPr/>
        </p:nvSpPr>
        <p:spPr>
          <a:xfrm>
            <a:off x="5076056" y="5131058"/>
            <a:ext cx="3600400" cy="1754326"/>
          </a:xfrm>
          <a:prstGeom prst="rect">
            <a:avLst/>
          </a:prstGeom>
          <a:noFill/>
        </p:spPr>
        <p:txBody>
          <a:bodyPr wrap="square" rtlCol="0">
            <a:spAutoFit/>
          </a:bodyPr>
          <a:lstStyle/>
          <a:p>
            <a:r>
              <a:rPr lang="el-GR" b="1" u="sng" dirty="0" smtClean="0"/>
              <a:t>ΠΑΡΑΔΟΣΙΑΚΕΣ ΠΙΤΕΣ ΗΠΕΙΡΟΥ:</a:t>
            </a:r>
          </a:p>
          <a:p>
            <a:pPr>
              <a:buFont typeface="Wingdings" pitchFamily="2" charset="2"/>
              <a:buChar char="Ø"/>
            </a:pPr>
            <a:r>
              <a:rPr lang="el-GR" dirty="0" smtClean="0"/>
              <a:t>ΚΟΛΟΚΥΘΟΠΙΤΑ ΜΕ ΤΡΑΧΑΝΑ</a:t>
            </a:r>
          </a:p>
          <a:p>
            <a:pPr>
              <a:buFont typeface="Wingdings" pitchFamily="2" charset="2"/>
              <a:buChar char="Ø"/>
            </a:pPr>
            <a:r>
              <a:rPr lang="el-GR" dirty="0" smtClean="0"/>
              <a:t>ΗΠΕΙΡΩΤΙΚΟ ΠΕΠΕΚΙ</a:t>
            </a:r>
          </a:p>
          <a:p>
            <a:pPr>
              <a:buFont typeface="Wingdings" pitchFamily="2" charset="2"/>
              <a:buChar char="Ø"/>
            </a:pPr>
            <a:r>
              <a:rPr lang="el-GR" dirty="0" smtClean="0"/>
              <a:t>ΗΠΕΙΡΩΤΙΚΗ ΚΟΘΡΟΠΙΤΑ</a:t>
            </a:r>
          </a:p>
          <a:p>
            <a:pPr>
              <a:buFont typeface="Wingdings" pitchFamily="2" charset="2"/>
              <a:buChar char="Ø"/>
            </a:pPr>
            <a:r>
              <a:rPr lang="el-GR" dirty="0" smtClean="0"/>
              <a:t>ΗΠΕΙΡΩΤΙΚΗ ΠΙΤΑ ΜΕ ΑΡΝΙ</a:t>
            </a:r>
          </a:p>
          <a:p>
            <a:pPr>
              <a:buFont typeface="Wingdings" pitchFamily="2" charset="2"/>
              <a:buChar char="Ø"/>
            </a:pPr>
            <a:endParaRPr lang="el-G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899592" y="260648"/>
            <a:ext cx="7416824" cy="830997"/>
          </a:xfrm>
          <a:prstGeom prst="rect">
            <a:avLst/>
          </a:prstGeom>
          <a:noFill/>
        </p:spPr>
        <p:txBody>
          <a:bodyPr wrap="square" rtlCol="0">
            <a:spAutoFit/>
          </a:bodyPr>
          <a:lstStyle/>
          <a:p>
            <a:pPr algn="ctr"/>
            <a:r>
              <a:rPr lang="el-GR" sz="4800" b="1" dirty="0" smtClean="0">
                <a:solidFill>
                  <a:srgbClr val="FFC000"/>
                </a:solidFill>
              </a:rPr>
              <a:t>ΕΚΤΕΛΕΣΗ:</a:t>
            </a:r>
            <a:endParaRPr lang="el-GR" sz="4800" b="1" dirty="0">
              <a:solidFill>
                <a:srgbClr val="FFC000"/>
              </a:solidFill>
            </a:endParaRPr>
          </a:p>
        </p:txBody>
      </p:sp>
      <p:sp>
        <p:nvSpPr>
          <p:cNvPr id="5" name="4 - TextBox"/>
          <p:cNvSpPr txBox="1"/>
          <p:nvPr/>
        </p:nvSpPr>
        <p:spPr>
          <a:xfrm>
            <a:off x="467544" y="1412776"/>
            <a:ext cx="7992888" cy="5509200"/>
          </a:xfrm>
          <a:prstGeom prst="rect">
            <a:avLst/>
          </a:prstGeom>
          <a:noFill/>
        </p:spPr>
        <p:txBody>
          <a:bodyPr wrap="square" numCol="1" spcCol="108000" rtlCol="0">
            <a:spAutoFit/>
          </a:bodyPr>
          <a:lstStyle/>
          <a:p>
            <a:pPr marL="342900" indent="-342900" algn="just">
              <a:buFont typeface="+mj-lt"/>
              <a:buAutoNum type="arabicPeriod"/>
            </a:pPr>
            <a:r>
              <a:rPr lang="el-GR" sz="1600" dirty="0" smtClean="0"/>
              <a:t>Τοποθετήστε σε ένα μπολ όλα τα υλικά για την ζύμη και υπομονετικά ζυμώστε μέχρι να δημιουργηθεί ένα ομοιόμορφο ζυμάρι.</a:t>
            </a:r>
            <a:endParaRPr lang="en-US" sz="1600" dirty="0" smtClean="0"/>
          </a:p>
          <a:p>
            <a:pPr marL="342900" indent="-342900" algn="just">
              <a:buFont typeface="+mj-lt"/>
              <a:buAutoNum type="arabicPeriod"/>
            </a:pPr>
            <a:r>
              <a:rPr lang="el-GR" sz="1600" dirty="0" smtClean="0"/>
              <a:t>Τυλίξτε με μεμβράνη και βάλτε το στο ψυγείο μέχρι να ετοιμάσετε την γέμιση. </a:t>
            </a:r>
          </a:p>
          <a:p>
            <a:pPr marL="342900" indent="-342900" algn="just">
              <a:buFont typeface="+mj-lt"/>
              <a:buAutoNum type="arabicPeriod"/>
            </a:pPr>
            <a:r>
              <a:rPr lang="el-GR" sz="1600" dirty="0" smtClean="0"/>
              <a:t>Πλύντε καλά το σπανάκι και αφήστε το να στραγγίξει. </a:t>
            </a:r>
          </a:p>
          <a:p>
            <a:pPr marL="342900" indent="-342900" algn="just">
              <a:buFont typeface="+mj-lt"/>
              <a:buAutoNum type="arabicPeriod"/>
            </a:pPr>
            <a:r>
              <a:rPr lang="el-GR" sz="1600" dirty="0" smtClean="0"/>
              <a:t>Σε μια κατσαρόλα σοτάρετε ψιλοκομμένο το ξερό κρεμμύδι μέχρι να μαλακώσει, ρίξτε τον κύβο λαχανικών και ανακατέψτε μέχρι να διαλυθεί.</a:t>
            </a:r>
          </a:p>
          <a:p>
            <a:pPr marL="342900" indent="-342900" algn="just">
              <a:buFont typeface="+mj-lt"/>
              <a:buAutoNum type="arabicPeriod"/>
            </a:pPr>
            <a:r>
              <a:rPr lang="el-GR" sz="1600" dirty="0" smtClean="0"/>
              <a:t> Μεταφέρετε το κρεμμύδι στο μπολ που θα φτιάξετε τη γέμιση.</a:t>
            </a:r>
          </a:p>
          <a:p>
            <a:pPr marL="342900" indent="-342900" algn="just">
              <a:buFont typeface="+mj-lt"/>
              <a:buAutoNum type="arabicPeriod"/>
            </a:pPr>
            <a:r>
              <a:rPr lang="el-GR" sz="1600" dirty="0" smtClean="0"/>
              <a:t> Τοποθετήστε πάλι την κατσαρόλα στην εστία και ρίξτε μέσα το σπανάκι, σκεπάστε με το καπάκι και σε χαμηλή φωτιά μαγειρέψτε το μέχρι να χάσει τον όγκο του.</a:t>
            </a:r>
          </a:p>
          <a:p>
            <a:pPr marL="342900" indent="-342900" algn="just">
              <a:buFont typeface="+mj-lt"/>
              <a:buAutoNum type="arabicPeriod"/>
            </a:pPr>
            <a:r>
              <a:rPr lang="el-GR" sz="1600" dirty="0" smtClean="0"/>
              <a:t> Μεταφέρετε το σπανάκι σε ένα τρυπητό, πατήστε το με μια κουτάλα για να φύγουν τα υγρά του και βάλτε το στο μπολ με το κρεμμύδι.</a:t>
            </a:r>
          </a:p>
          <a:p>
            <a:pPr marL="342900" indent="-342900" algn="just">
              <a:buFont typeface="+mj-lt"/>
              <a:buAutoNum type="arabicPeriod"/>
            </a:pPr>
            <a:r>
              <a:rPr lang="el-GR" sz="1600" dirty="0" smtClean="0"/>
              <a:t> Στη συνέχεια προσθέστε και τα υπόλοιπα υλικά, το φρέσκο κρεμμύδι ψιλοκομμένο, το ανθότυρο τριμμένο, την κεφαλογραβιέρα και ανακατέψτε απαλά με ένα πιρούνι.</a:t>
            </a:r>
          </a:p>
          <a:p>
            <a:pPr marL="342900" indent="-342900" algn="just">
              <a:buFont typeface="+mj-lt"/>
              <a:buAutoNum type="arabicPeriod"/>
            </a:pPr>
            <a:r>
              <a:rPr lang="el-GR" sz="1600" dirty="0" smtClean="0"/>
              <a:t> Αφήστε την γέμιση να κρυώσει.</a:t>
            </a:r>
          </a:p>
          <a:p>
            <a:pPr marL="342900" indent="-342900" algn="just">
              <a:buFont typeface="+mj-lt"/>
              <a:buAutoNum type="arabicPeriod"/>
            </a:pPr>
            <a:r>
              <a:rPr lang="el-GR" sz="1600" dirty="0" smtClean="0"/>
              <a:t> Βγάλτε το ζυμάρι από το ψυγείο και κόψτε το σε δυο ίσα μέρη.</a:t>
            </a:r>
          </a:p>
          <a:p>
            <a:pPr marL="342900" indent="-342900" algn="just">
              <a:buFont typeface="+mj-lt"/>
              <a:buAutoNum type="arabicPeriod"/>
            </a:pPr>
            <a:r>
              <a:rPr lang="el-GR" sz="1600" dirty="0" smtClean="0"/>
              <a:t> Ανοίξτε με τον πλάστη δίνοντας στρογγυλό σχήμα στα δυο φύλλα.</a:t>
            </a:r>
          </a:p>
          <a:p>
            <a:pPr marL="342900" indent="-342900" algn="just">
              <a:buFont typeface="+mj-lt"/>
              <a:buAutoNum type="arabicPeriod"/>
            </a:pPr>
            <a:r>
              <a:rPr lang="el-GR" sz="1600" dirty="0" smtClean="0"/>
              <a:t> Λαδώστε ένα ταψί για τον φούρνο και τοποθετήστε επάνω το πρώτο φύλλο.</a:t>
            </a:r>
          </a:p>
          <a:p>
            <a:pPr marL="342900" indent="-342900" algn="just">
              <a:buFont typeface="+mj-lt"/>
              <a:buAutoNum type="arabicPeriod"/>
            </a:pPr>
            <a:r>
              <a:rPr lang="el-GR" sz="1600" dirty="0" smtClean="0"/>
              <a:t> Αδειάστε μέσα την γέμιση και σκεπάστε με το επόμενο φύλλο.</a:t>
            </a:r>
          </a:p>
          <a:p>
            <a:pPr marL="342900" indent="-342900" algn="just">
              <a:buFont typeface="+mj-lt"/>
              <a:buAutoNum type="arabicPeriod"/>
            </a:pPr>
            <a:r>
              <a:rPr lang="el-GR" sz="1600" dirty="0" smtClean="0"/>
              <a:t> Κόψτε τις άκρες με ένα ψαλίδι τόσο ώστε να περισσεύουν περίπου 4 εκατοστά από το ταψί και τυλίξτε τις μεταξύ τους.</a:t>
            </a:r>
          </a:p>
          <a:p>
            <a:pPr marL="342900" indent="-342900" algn="just">
              <a:buFont typeface="+mj-lt"/>
              <a:buAutoNum type="arabicPeriod"/>
            </a:pPr>
            <a:r>
              <a:rPr lang="el-GR" sz="1600" dirty="0" smtClean="0"/>
              <a:t> Λαδώστε την πίτα και ψήστε σε προθερμασμένο φούρνο με αντιστάσεις στους 170 ο C βαθμούς για περίπου 45 λεπτά.</a:t>
            </a:r>
            <a:endParaRPr lang="el-G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ΜΑΜΑΛΙΓΚΑ</a:t>
            </a:r>
            <a:endParaRPr lang="el-GR" dirty="0"/>
          </a:p>
        </p:txBody>
      </p:sp>
      <p:sp>
        <p:nvSpPr>
          <p:cNvPr id="4" name="3 - TextBox"/>
          <p:cNvSpPr txBox="1"/>
          <p:nvPr/>
        </p:nvSpPr>
        <p:spPr>
          <a:xfrm>
            <a:off x="251520" y="4077072"/>
            <a:ext cx="8352928" cy="2677656"/>
          </a:xfrm>
          <a:prstGeom prst="rect">
            <a:avLst/>
          </a:prstGeom>
          <a:noFill/>
        </p:spPr>
        <p:txBody>
          <a:bodyPr wrap="square" rtlCol="0">
            <a:spAutoFit/>
          </a:bodyPr>
          <a:lstStyle/>
          <a:p>
            <a:pPr algn="just"/>
            <a:r>
              <a:rPr lang="el-GR" sz="2400" dirty="0" smtClean="0"/>
              <a:t>Η μαμαλίγκα είναι μια πίτα με θεσσαλικές ρίζες και φτιάχνεται με χυλό χωρίς φύλλο. Τα υλικά της είναι καλαμποκάλευρο ή σιμιγδάλι και αλατοπίπερο. Το αποτέλεσμα είναι ένας πηχτός χυλός που βράζει στην κατσαρόλα και στερεοποιείται μόλις βγει από τη φωτιά. Συνοδεύει συνήθως το φαγητό και σερβίρεται με χόρτα, τυρί ή ψάρι. Η ίδια συνταγή συναντάται πολύ και στις βαλκανικές χώρες και μοιάζει με την πολέντα.</a:t>
            </a:r>
            <a:endParaRPr lang="el-GR" sz="2400" dirty="0"/>
          </a:p>
        </p:txBody>
      </p:sp>
      <p:pic>
        <p:nvPicPr>
          <p:cNvPr id="5" name="4 - Εικόνα" descr="14971913_1221349647911951_1255792351_n.jpg"/>
          <p:cNvPicPr>
            <a:picLocks noChangeAspect="1"/>
          </p:cNvPicPr>
          <p:nvPr/>
        </p:nvPicPr>
        <p:blipFill>
          <a:blip r:embed="rId2" cstate="print"/>
          <a:stretch>
            <a:fillRect/>
          </a:stretch>
        </p:blipFill>
        <p:spPr>
          <a:xfrm>
            <a:off x="1547664" y="1556793"/>
            <a:ext cx="5905500" cy="252027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ΘΕΣΣΑΛΙΚΗ ΓΑΛΑΤΟΠΙΤΑ</a:t>
            </a:r>
            <a:endParaRPr lang="el-GR" dirty="0"/>
          </a:p>
        </p:txBody>
      </p:sp>
      <p:sp>
        <p:nvSpPr>
          <p:cNvPr id="4" name="3 - TextBox"/>
          <p:cNvSpPr txBox="1"/>
          <p:nvPr/>
        </p:nvSpPr>
        <p:spPr>
          <a:xfrm>
            <a:off x="251520" y="4919008"/>
            <a:ext cx="8280920" cy="1938992"/>
          </a:xfrm>
          <a:prstGeom prst="rect">
            <a:avLst/>
          </a:prstGeom>
          <a:noFill/>
        </p:spPr>
        <p:txBody>
          <a:bodyPr wrap="square" rtlCol="0">
            <a:spAutoFit/>
          </a:bodyPr>
          <a:lstStyle/>
          <a:p>
            <a:pPr algn="just"/>
            <a:r>
              <a:rPr lang="el-GR" sz="2400" dirty="0" smtClean="0"/>
              <a:t>Με παράδοση από γενιά σε γενιά, η παραδοσιακή γαλατόπιτα από τη Θεσσαλία είναι μια γλυκιά πίτα που προτιμάται για πρωινό ή επιδόρπιο. Είναι μια ξεσκέπαστη πίτα με φύλλο μόνο από την κάτω μεριά και γέμιση με γάλα, βούτυρο, ζάχαρη και αυγά.</a:t>
            </a:r>
            <a:endParaRPr lang="el-GR" sz="2400" dirty="0"/>
          </a:p>
        </p:txBody>
      </p:sp>
      <p:pic>
        <p:nvPicPr>
          <p:cNvPr id="5" name="4 - Εικόνα" descr="pitaolympou_galatopita_8.jpg"/>
          <p:cNvPicPr>
            <a:picLocks noChangeAspect="1"/>
          </p:cNvPicPr>
          <p:nvPr/>
        </p:nvPicPr>
        <p:blipFill>
          <a:blip r:embed="rId2" cstate="print"/>
          <a:stretch>
            <a:fillRect/>
          </a:stretch>
        </p:blipFill>
        <p:spPr>
          <a:xfrm>
            <a:off x="1403648" y="1556793"/>
            <a:ext cx="6191250" cy="3312367"/>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ΠΛΑΣΤΟΣ</a:t>
            </a:r>
            <a:endParaRPr lang="el-GR" dirty="0"/>
          </a:p>
        </p:txBody>
      </p:sp>
      <p:sp>
        <p:nvSpPr>
          <p:cNvPr id="5" name="4 - TextBox"/>
          <p:cNvSpPr txBox="1"/>
          <p:nvPr/>
        </p:nvSpPr>
        <p:spPr>
          <a:xfrm>
            <a:off x="179512" y="3910404"/>
            <a:ext cx="8496944" cy="3046988"/>
          </a:xfrm>
          <a:prstGeom prst="rect">
            <a:avLst/>
          </a:prstGeom>
          <a:noFill/>
        </p:spPr>
        <p:txBody>
          <a:bodyPr wrap="square" rtlCol="0">
            <a:spAutoFit/>
          </a:bodyPr>
          <a:lstStyle/>
          <a:p>
            <a:r>
              <a:rPr lang="el-GR" sz="2400" dirty="0" smtClean="0"/>
              <a:t>Ο πλαστός είναι μια πολύ εύκολη θεσσαλική χορτόπιτα από καλαμποκίσιο αλεύρι και χόρτα. Δεν έχει φύλλο, το μίγμα του είναι ένας παχύρρευστος χυλός και στην εμφάνιση μοιάζει με κέικ. Για τη γέμιση διαλέξτε τσουκνίδα, πράσο και κρεμμυδάκι φρέσκο που δίνει νοστιμιά, ενώ αν βρείτε σπανάκι, καυκαλήθρες, μάραθο, σέσκουλα κι άλλα χόρτα, μπορείτε να τα χρησιμοποιήσετε για να εμπλουτίσετε τη γεύση του πλαστού. Αν θέλετε μπορείτε να προσθέσετε και λίγη φέτα.</a:t>
            </a:r>
            <a:endParaRPr lang="el-GR" sz="2400" dirty="0"/>
          </a:p>
        </p:txBody>
      </p:sp>
      <p:pic>
        <p:nvPicPr>
          <p:cNvPr id="6" name="5 - Εικόνα" descr="15207887_1221350837911832_1522234373_n.jpg"/>
          <p:cNvPicPr>
            <a:picLocks noChangeAspect="1"/>
          </p:cNvPicPr>
          <p:nvPr/>
        </p:nvPicPr>
        <p:blipFill>
          <a:blip r:embed="rId2" cstate="print"/>
          <a:stretch>
            <a:fillRect/>
          </a:stretch>
        </p:blipFill>
        <p:spPr>
          <a:xfrm>
            <a:off x="2123728" y="1484784"/>
            <a:ext cx="4899675" cy="244827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ΚΡΕΑΤΟΠΙΤΑ ΛΑΡΙΣΑΣ</a:t>
            </a:r>
            <a:endParaRPr lang="el-GR" dirty="0"/>
          </a:p>
        </p:txBody>
      </p:sp>
      <p:pic>
        <p:nvPicPr>
          <p:cNvPr id="4" name="3 - Εικόνα" descr="15174562_1221349044578678_1182095467_n.jpg"/>
          <p:cNvPicPr>
            <a:picLocks noChangeAspect="1"/>
          </p:cNvPicPr>
          <p:nvPr/>
        </p:nvPicPr>
        <p:blipFill>
          <a:blip r:embed="rId2" cstate="print"/>
          <a:stretch>
            <a:fillRect/>
          </a:stretch>
        </p:blipFill>
        <p:spPr>
          <a:xfrm>
            <a:off x="179512" y="1534932"/>
            <a:ext cx="5508104" cy="5206436"/>
          </a:xfrm>
          <a:prstGeom prst="rect">
            <a:avLst/>
          </a:prstGeom>
        </p:spPr>
      </p:pic>
      <p:sp>
        <p:nvSpPr>
          <p:cNvPr id="5" name="4 - TextBox"/>
          <p:cNvSpPr txBox="1"/>
          <p:nvPr/>
        </p:nvSpPr>
        <p:spPr>
          <a:xfrm>
            <a:off x="5796136" y="1412776"/>
            <a:ext cx="3240360" cy="5493812"/>
          </a:xfrm>
          <a:prstGeom prst="rect">
            <a:avLst/>
          </a:prstGeom>
          <a:noFill/>
        </p:spPr>
        <p:txBody>
          <a:bodyPr wrap="square" rtlCol="0">
            <a:spAutoFit/>
          </a:bodyPr>
          <a:lstStyle/>
          <a:p>
            <a:r>
              <a:rPr lang="el-GR" sz="2700" b="1" u="sng" dirty="0" smtClean="0"/>
              <a:t>Υλικά</a:t>
            </a:r>
            <a:r>
              <a:rPr lang="el-GR" sz="2700" dirty="0" smtClean="0"/>
              <a:t>(8 μερίδες)</a:t>
            </a:r>
            <a:r>
              <a:rPr lang="el-GR" sz="2700" b="1" u="sng" dirty="0" smtClean="0"/>
              <a:t>:</a:t>
            </a:r>
            <a:r>
              <a:rPr lang="el-GR" sz="2700" dirty="0" smtClean="0"/>
              <a:t> </a:t>
            </a:r>
          </a:p>
          <a:p>
            <a:pPr>
              <a:buFont typeface="Arial" pitchFamily="34" charset="0"/>
              <a:buChar char="•"/>
            </a:pPr>
            <a:r>
              <a:rPr lang="el-GR" sz="2700" dirty="0" smtClean="0"/>
              <a:t>8 φύλλα ζύμης</a:t>
            </a:r>
          </a:p>
          <a:p>
            <a:pPr>
              <a:buFont typeface="Arial" pitchFamily="34" charset="0"/>
              <a:buChar char="•"/>
            </a:pPr>
            <a:r>
              <a:rPr lang="el-GR" sz="2700" dirty="0" smtClean="0"/>
              <a:t>2 κιλά κρέας (1 μοσχαρίσιο, 1 πρόβειο)</a:t>
            </a:r>
          </a:p>
          <a:p>
            <a:pPr>
              <a:buFont typeface="Arial" pitchFamily="34" charset="0"/>
              <a:buChar char="•"/>
            </a:pPr>
            <a:r>
              <a:rPr lang="el-GR" sz="2700" dirty="0" smtClean="0"/>
              <a:t> 2 κιλά κρεμμύδια</a:t>
            </a:r>
          </a:p>
          <a:p>
            <a:pPr>
              <a:buFont typeface="Arial" pitchFamily="34" charset="0"/>
              <a:buChar char="•"/>
            </a:pPr>
            <a:r>
              <a:rPr lang="el-GR" sz="2700" dirty="0" smtClean="0"/>
              <a:t> 1 ποτήρι νερού ελαιόλαδο</a:t>
            </a:r>
          </a:p>
          <a:p>
            <a:pPr>
              <a:buFont typeface="Arial" pitchFamily="34" charset="0"/>
              <a:buChar char="•"/>
            </a:pPr>
            <a:r>
              <a:rPr lang="el-GR" sz="2700" dirty="0" smtClean="0"/>
              <a:t> 1 ποτήρι νερού γλυκό τραχανάς</a:t>
            </a:r>
          </a:p>
          <a:p>
            <a:pPr>
              <a:buFont typeface="Arial" pitchFamily="34" charset="0"/>
              <a:buChar char="•"/>
            </a:pPr>
            <a:r>
              <a:rPr lang="el-GR" sz="2700" dirty="0" smtClean="0"/>
              <a:t>5 κόκκους τριμμένο μπαχάρι</a:t>
            </a:r>
          </a:p>
          <a:p>
            <a:pPr>
              <a:buFont typeface="Arial" pitchFamily="34" charset="0"/>
              <a:buChar char="•"/>
            </a:pPr>
            <a:r>
              <a:rPr lang="el-GR" sz="2700" dirty="0" smtClean="0"/>
              <a:t>αλάτι, πιπέρι</a:t>
            </a:r>
            <a:endParaRPr lang="el-GR" sz="27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ΕΚΤΕΛΕΣΗ:</a:t>
            </a:r>
            <a:endParaRPr lang="el-GR" dirty="0"/>
          </a:p>
        </p:txBody>
      </p:sp>
      <p:sp>
        <p:nvSpPr>
          <p:cNvPr id="6" name="5 - TextBox"/>
          <p:cNvSpPr txBox="1"/>
          <p:nvPr/>
        </p:nvSpPr>
        <p:spPr>
          <a:xfrm>
            <a:off x="-72008" y="4221088"/>
            <a:ext cx="9180512" cy="2723823"/>
          </a:xfrm>
          <a:prstGeom prst="rect">
            <a:avLst/>
          </a:prstGeom>
          <a:noFill/>
        </p:spPr>
        <p:txBody>
          <a:bodyPr wrap="square" rtlCol="0">
            <a:spAutoFit/>
          </a:bodyPr>
          <a:lstStyle/>
          <a:p>
            <a:pPr marL="342900" indent="-342900"/>
            <a:r>
              <a:rPr lang="el-GR" dirty="0" smtClean="0"/>
              <a:t>        </a:t>
            </a:r>
            <a:r>
              <a:rPr lang="el-GR" sz="1900" dirty="0" smtClean="0"/>
              <a:t>τα σβήνουμε με το ζωμό από το κρέας και τα αφήνουμε να βράσουν για μισή ώρα.</a:t>
            </a:r>
          </a:p>
          <a:p>
            <a:pPr marL="342900" indent="-342900">
              <a:buFont typeface="+mj-lt"/>
              <a:buAutoNum type="arabicPeriod" startAt="3"/>
            </a:pPr>
            <a:r>
              <a:rPr lang="el-GR" sz="1900" dirty="0" smtClean="0"/>
              <a:t>Προσθέτουμε το κρέας στη συνέχεια, ρίχνουμε και τον τραχανά και τα αφήνουμε να πάρουν μια βράση μέχρι που το μείγμα να απορροφήσει όλο το ζωμό. </a:t>
            </a:r>
          </a:p>
          <a:p>
            <a:pPr marL="342900" indent="-342900">
              <a:buFont typeface="+mj-lt"/>
              <a:buAutoNum type="arabicPeriod" startAt="3"/>
            </a:pPr>
            <a:r>
              <a:rPr lang="el-GR" sz="1900" dirty="0" smtClean="0"/>
              <a:t>Στρώνουμε στο λαδωμένο ταψί τα πέντε φύλλα, αφού και αυτά τα βρέξουμε ενδιαμέσως με λάδι, και απλώνουμε τη γέμιση. </a:t>
            </a:r>
          </a:p>
          <a:p>
            <a:pPr marL="342900" indent="-342900">
              <a:buFont typeface="+mj-lt"/>
              <a:buAutoNum type="arabicPeriod" startAt="3"/>
            </a:pPr>
            <a:r>
              <a:rPr lang="el-GR" sz="1900" dirty="0" smtClean="0"/>
              <a:t>Στη συνέχεια στρώνουμε κατά τον ίδιο τρόπο τα υπόλοιπα φύλλα και στρίβουμε τις άκρες των φύλλων περιμετρικά του ταψιού να σχηματισθεί ο κόθορος. </a:t>
            </a:r>
          </a:p>
          <a:p>
            <a:pPr marL="342900" indent="-342900">
              <a:buFont typeface="+mj-lt"/>
              <a:buAutoNum type="arabicPeriod" startAt="3"/>
            </a:pPr>
            <a:r>
              <a:rPr lang="el-GR" sz="1900" dirty="0" smtClean="0"/>
              <a:t>Από πάνω καταβρέχουμε με λίγο λάδι και λίγο νερό και την ψήνουμε για 70 λεπτά περίπου στους 180 βαθμούς.</a:t>
            </a:r>
            <a:endParaRPr lang="el-GR" sz="1900" dirty="0"/>
          </a:p>
        </p:txBody>
      </p:sp>
      <p:pic>
        <p:nvPicPr>
          <p:cNvPr id="7" name="6 - Εικόνα" descr="κατάλογος.jpg"/>
          <p:cNvPicPr>
            <a:picLocks noChangeAspect="1"/>
          </p:cNvPicPr>
          <p:nvPr/>
        </p:nvPicPr>
        <p:blipFill>
          <a:blip r:embed="rId2" cstate="print"/>
          <a:stretch>
            <a:fillRect/>
          </a:stretch>
        </p:blipFill>
        <p:spPr>
          <a:xfrm>
            <a:off x="144016" y="1484784"/>
            <a:ext cx="4427984" cy="2736304"/>
          </a:xfrm>
          <a:prstGeom prst="rect">
            <a:avLst/>
          </a:prstGeom>
        </p:spPr>
      </p:pic>
      <p:sp>
        <p:nvSpPr>
          <p:cNvPr id="9" name="8 - TextBox"/>
          <p:cNvSpPr txBox="1"/>
          <p:nvPr/>
        </p:nvSpPr>
        <p:spPr>
          <a:xfrm>
            <a:off x="4572000" y="1340768"/>
            <a:ext cx="4392488" cy="3016210"/>
          </a:xfrm>
          <a:prstGeom prst="rect">
            <a:avLst/>
          </a:prstGeom>
          <a:noFill/>
        </p:spPr>
        <p:txBody>
          <a:bodyPr wrap="square" numCol="1" rtlCol="0">
            <a:spAutoFit/>
          </a:bodyPr>
          <a:lstStyle/>
          <a:p>
            <a:pPr marL="342900" indent="-342900" algn="just">
              <a:buFont typeface="+mj-lt"/>
              <a:buAutoNum type="arabicPeriod"/>
            </a:pPr>
            <a:r>
              <a:rPr lang="el-GR" sz="1900" dirty="0" smtClean="0"/>
              <a:t>Βράζουμε το κρέας με το αλάτι το πιπέρι και το μπαχάρι και το μισό λάδι, φροντίζοντας να μείνει λίγος ζωμός στο τέλος και το βγάζουμε από την κατσαρόλα. </a:t>
            </a:r>
          </a:p>
          <a:p>
            <a:pPr marL="342900" indent="-342900" algn="just">
              <a:buFont typeface="+mj-lt"/>
              <a:buAutoNum type="arabicPeriod"/>
            </a:pPr>
            <a:r>
              <a:rPr lang="el-GR" sz="1900" dirty="0" smtClean="0"/>
              <a:t>Ξεκοκαλίζουμε και λιώνουμε το κρέας και το κρατάμε σε ένα μπολ.</a:t>
            </a:r>
          </a:p>
          <a:p>
            <a:pPr marL="342900" indent="-342900" algn="just">
              <a:buFont typeface="+mj-lt"/>
              <a:buAutoNum type="arabicPeriod"/>
            </a:pPr>
            <a:r>
              <a:rPr lang="el-GR" sz="1900" dirty="0" smtClean="0"/>
              <a:t> Τα κρεμμύδια, αφού τα ψιλοκόβουμε, τα τσιγαρίζουμε σε στεγνή κατσαρόλα,</a:t>
            </a:r>
            <a:endParaRPr lang="el-G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ΣΤΕΡΕΟΕΛΛΑΔΙΤΙΚΗ ΣΠΑΝΑΚΟΤΥΡΟΠΙΤΑ</a:t>
            </a:r>
            <a:endParaRPr lang="el-GR" dirty="0"/>
          </a:p>
        </p:txBody>
      </p:sp>
      <p:pic>
        <p:nvPicPr>
          <p:cNvPr id="4" name="3 - Εικόνα" descr="spanakopitanew.jpg"/>
          <p:cNvPicPr>
            <a:picLocks noChangeAspect="1"/>
          </p:cNvPicPr>
          <p:nvPr/>
        </p:nvPicPr>
        <p:blipFill>
          <a:blip r:embed="rId2" cstate="print"/>
          <a:stretch>
            <a:fillRect/>
          </a:stretch>
        </p:blipFill>
        <p:spPr>
          <a:xfrm>
            <a:off x="2185764" y="1553319"/>
            <a:ext cx="4762500" cy="3171825"/>
          </a:xfrm>
          <a:prstGeom prst="rect">
            <a:avLst/>
          </a:prstGeom>
        </p:spPr>
      </p:pic>
      <p:sp>
        <p:nvSpPr>
          <p:cNvPr id="5" name="4 - TextBox"/>
          <p:cNvSpPr txBox="1"/>
          <p:nvPr/>
        </p:nvSpPr>
        <p:spPr>
          <a:xfrm>
            <a:off x="467544" y="4653136"/>
            <a:ext cx="8136904" cy="2246769"/>
          </a:xfrm>
          <a:prstGeom prst="rect">
            <a:avLst/>
          </a:prstGeom>
          <a:noFill/>
        </p:spPr>
        <p:txBody>
          <a:bodyPr wrap="square" rtlCol="0">
            <a:spAutoFit/>
          </a:bodyPr>
          <a:lstStyle/>
          <a:p>
            <a:pPr algn="just"/>
            <a:r>
              <a:rPr lang="el-GR" sz="2800" dirty="0" smtClean="0"/>
              <a:t>Πρόκειται για μια συνηθισμένη σπανακοτυρόπιτα με την μόνη διαφορά πως φτιάχνεται στην Αιτωλοακαρνανία, μεταβιβάζεται από γενιά σε γενιά και χρησιμοποιούνται πολλά απο τα αρωματικά βότανα (δώρα) της φύσης.</a:t>
            </a:r>
            <a:endParaRPr lang="el-G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ΚΑΣΤΑΝΙΩΤΙΚΗ ΖΥΜΑΡΟΠΙΤΑ</a:t>
            </a:r>
            <a:endParaRPr lang="el-GR" dirty="0"/>
          </a:p>
        </p:txBody>
      </p:sp>
      <p:pic>
        <p:nvPicPr>
          <p:cNvPr id="4" name="3 - Εικόνα" descr="grigori-zumaropita-me-giaourti-chefoulis.gr_.jpg"/>
          <p:cNvPicPr>
            <a:picLocks noChangeAspect="1"/>
          </p:cNvPicPr>
          <p:nvPr/>
        </p:nvPicPr>
        <p:blipFill>
          <a:blip r:embed="rId2" cstate="print"/>
          <a:stretch>
            <a:fillRect/>
          </a:stretch>
        </p:blipFill>
        <p:spPr>
          <a:xfrm>
            <a:off x="1714500" y="1528762"/>
            <a:ext cx="5715000" cy="3196381"/>
          </a:xfrm>
          <a:prstGeom prst="rect">
            <a:avLst/>
          </a:prstGeom>
        </p:spPr>
      </p:pic>
      <p:sp>
        <p:nvSpPr>
          <p:cNvPr id="5" name="4 - TextBox"/>
          <p:cNvSpPr txBox="1"/>
          <p:nvPr/>
        </p:nvSpPr>
        <p:spPr>
          <a:xfrm>
            <a:off x="755576" y="4781470"/>
            <a:ext cx="7416824" cy="1815882"/>
          </a:xfrm>
          <a:prstGeom prst="rect">
            <a:avLst/>
          </a:prstGeom>
          <a:noFill/>
        </p:spPr>
        <p:txBody>
          <a:bodyPr wrap="square" rtlCol="0">
            <a:spAutoFit/>
          </a:bodyPr>
          <a:lstStyle/>
          <a:p>
            <a:pPr algn="just"/>
            <a:r>
              <a:rPr lang="el-GR" sz="2800" dirty="0" smtClean="0"/>
              <a:t>Είναι μια πολύ εύκολη και γρήγορη ζυμαρόπιτα η οποία περιέχει αυγά γιαούρτι ,νερό και γάλα.Είναι πεντανόστιμη και πολύ γρήγορη ως προς την εκτέλεση της.</a:t>
            </a:r>
            <a:endParaRPr lang="el-G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ΣΠΑΝΑΚΟΠΙΤΑ </a:t>
            </a:r>
            <a:r>
              <a:rPr lang="en-US" dirty="0" smtClean="0"/>
              <a:t/>
            </a:r>
            <a:br>
              <a:rPr lang="en-US" dirty="0" smtClean="0"/>
            </a:br>
            <a:r>
              <a:rPr lang="el-GR" dirty="0" smtClean="0"/>
              <a:t>ΜΕ </a:t>
            </a:r>
            <a:r>
              <a:rPr lang="el-GR" dirty="0" smtClean="0"/>
              <a:t>ΓΛΥΚΟ ΤΡΑΧΑΝΑ</a:t>
            </a:r>
            <a:endParaRPr lang="el-GR" dirty="0"/>
          </a:p>
        </p:txBody>
      </p:sp>
      <p:pic>
        <p:nvPicPr>
          <p:cNvPr id="4" name="3 - Εικόνα" descr="spanakopita.jpg"/>
          <p:cNvPicPr>
            <a:picLocks noChangeAspect="1"/>
          </p:cNvPicPr>
          <p:nvPr/>
        </p:nvPicPr>
        <p:blipFill>
          <a:blip r:embed="rId2" cstate="print"/>
          <a:stretch>
            <a:fillRect/>
          </a:stretch>
        </p:blipFill>
        <p:spPr>
          <a:xfrm>
            <a:off x="1043608" y="1556792"/>
            <a:ext cx="6948264" cy="3193764"/>
          </a:xfrm>
          <a:prstGeom prst="rect">
            <a:avLst/>
          </a:prstGeom>
        </p:spPr>
      </p:pic>
      <p:sp>
        <p:nvSpPr>
          <p:cNvPr id="6" name="5 - TextBox"/>
          <p:cNvSpPr txBox="1"/>
          <p:nvPr/>
        </p:nvSpPr>
        <p:spPr>
          <a:xfrm>
            <a:off x="611560" y="4710623"/>
            <a:ext cx="7776864" cy="2246769"/>
          </a:xfrm>
          <a:prstGeom prst="rect">
            <a:avLst/>
          </a:prstGeom>
          <a:noFill/>
        </p:spPr>
        <p:txBody>
          <a:bodyPr wrap="square" rtlCol="0">
            <a:spAutoFit/>
          </a:bodyPr>
          <a:lstStyle/>
          <a:p>
            <a:pPr algn="just"/>
            <a:r>
              <a:rPr lang="el-GR" sz="2800" dirty="0" smtClean="0"/>
              <a:t>Στην ουσία πρόκειται για μια απλή και εύκολη σπανακόπιτα.Την διαφόρα στην γεύση και στην εμφάνιση την κάνει ο τραχανάς ο οποίος προσδίδει μια ανώτερη και εκλεπτισμένη γευστική απόλαυση.</a:t>
            </a:r>
            <a:endParaRPr lang="el-G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ΠΑΡΑΔΟΣΙΑΚΗ ΚΟΛΟΚΥΘΟΠΙΤΑ</a:t>
            </a:r>
            <a:endParaRPr lang="el-GR" dirty="0"/>
          </a:p>
        </p:txBody>
      </p:sp>
      <p:sp>
        <p:nvSpPr>
          <p:cNvPr id="5" name="4 - TextBox"/>
          <p:cNvSpPr txBox="1"/>
          <p:nvPr/>
        </p:nvSpPr>
        <p:spPr>
          <a:xfrm>
            <a:off x="179512" y="1474906"/>
            <a:ext cx="2808312" cy="5632311"/>
          </a:xfrm>
          <a:prstGeom prst="rect">
            <a:avLst/>
          </a:prstGeom>
          <a:noFill/>
        </p:spPr>
        <p:txBody>
          <a:bodyPr wrap="square" rtlCol="0">
            <a:spAutoFit/>
          </a:bodyPr>
          <a:lstStyle/>
          <a:p>
            <a:r>
              <a:rPr lang="el-GR" sz="2400" b="1" u="sng" dirty="0" smtClean="0"/>
              <a:t>ΥΛΙΚΑ:</a:t>
            </a:r>
          </a:p>
          <a:p>
            <a:r>
              <a:rPr lang="el-GR" sz="2400" u="sng" dirty="0" smtClean="0"/>
              <a:t>Για τα φύλλα:</a:t>
            </a:r>
          </a:p>
          <a:p>
            <a:pPr>
              <a:buFont typeface="Arial" pitchFamily="34" charset="0"/>
              <a:buChar char="•"/>
            </a:pPr>
            <a:r>
              <a:rPr lang="el-GR" sz="2400" dirty="0" smtClean="0"/>
              <a:t>1 κιλό αλεύρι για όλες τις χρήσεις </a:t>
            </a:r>
          </a:p>
          <a:p>
            <a:pPr>
              <a:buFont typeface="Arial" pitchFamily="34" charset="0"/>
              <a:buChar char="•"/>
            </a:pPr>
            <a:r>
              <a:rPr lang="el-GR" sz="2400" dirty="0" smtClean="0"/>
              <a:t>λίγο αλάτι </a:t>
            </a:r>
          </a:p>
          <a:p>
            <a:r>
              <a:rPr lang="el-GR" sz="2400" u="sng" dirty="0" smtClean="0"/>
              <a:t>Για την γέμιση:</a:t>
            </a:r>
          </a:p>
          <a:p>
            <a:pPr>
              <a:buFont typeface="Arial" pitchFamily="34" charset="0"/>
              <a:buChar char="•"/>
            </a:pPr>
            <a:r>
              <a:rPr lang="el-GR" sz="2400" dirty="0" smtClean="0"/>
              <a:t>Ξύσμα μιας κολοκύθας</a:t>
            </a:r>
          </a:p>
          <a:p>
            <a:pPr>
              <a:buFont typeface="Arial" pitchFamily="34" charset="0"/>
              <a:buChar char="•"/>
            </a:pPr>
            <a:r>
              <a:rPr lang="el-GR" sz="2400" dirty="0" smtClean="0"/>
              <a:t>μισό κιλό τυρί φέτα θρυμματισμένη </a:t>
            </a:r>
          </a:p>
          <a:p>
            <a:pPr>
              <a:buFont typeface="Arial" pitchFamily="34" charset="0"/>
              <a:buChar char="•"/>
            </a:pPr>
            <a:r>
              <a:rPr lang="el-GR" sz="2400" dirty="0" smtClean="0"/>
              <a:t>4 αυγά χτυπημένα </a:t>
            </a:r>
          </a:p>
          <a:p>
            <a:pPr>
              <a:buFont typeface="Arial" pitchFamily="34" charset="0"/>
              <a:buChar char="•"/>
            </a:pPr>
            <a:r>
              <a:rPr lang="el-GR" sz="2400" dirty="0" smtClean="0"/>
              <a:t>1 ποτήρι γάλα φρέσκο ή εβαπορέ </a:t>
            </a:r>
          </a:p>
          <a:p>
            <a:pPr>
              <a:buFont typeface="Arial" pitchFamily="34" charset="0"/>
              <a:buChar char="•"/>
            </a:pPr>
            <a:r>
              <a:rPr lang="el-GR" sz="2400" dirty="0" smtClean="0"/>
              <a:t>λίγο λάδι</a:t>
            </a:r>
            <a:endParaRPr lang="el-GR" sz="2400" u="sng" dirty="0" smtClean="0"/>
          </a:p>
          <a:p>
            <a:pPr>
              <a:buFont typeface="Arial" pitchFamily="34" charset="0"/>
              <a:buChar char="•"/>
            </a:pPr>
            <a:endParaRPr lang="el-GR" sz="2400" dirty="0"/>
          </a:p>
        </p:txBody>
      </p:sp>
      <p:pic>
        <p:nvPicPr>
          <p:cNvPr id="7" name="6 - Εικόνα" descr="fileskolokithopita_152674610.jpg"/>
          <p:cNvPicPr>
            <a:picLocks noChangeAspect="1"/>
          </p:cNvPicPr>
          <p:nvPr/>
        </p:nvPicPr>
        <p:blipFill>
          <a:blip r:embed="rId2" cstate="print"/>
          <a:stretch>
            <a:fillRect/>
          </a:stretch>
        </p:blipFill>
        <p:spPr>
          <a:xfrm>
            <a:off x="3059832" y="1556792"/>
            <a:ext cx="5857875" cy="48245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1252728"/>
          </a:xfrm>
        </p:spPr>
        <p:txBody>
          <a:bodyPr>
            <a:normAutofit fontScale="90000"/>
          </a:bodyPr>
          <a:lstStyle/>
          <a:p>
            <a:pPr algn="ctr"/>
            <a:r>
              <a:rPr lang="el-GR" sz="4900" dirty="0" smtClean="0"/>
              <a:t>ΘΡΑΚΙΩΤΙΚΗ ΑΛΜΥΡΗ ΓΑΛΑΤΟΠΙΤΑ</a:t>
            </a:r>
            <a:r>
              <a:rPr lang="el-GR" dirty="0" smtClean="0"/>
              <a:t/>
            </a:r>
            <a:br>
              <a:rPr lang="el-GR" dirty="0" smtClean="0"/>
            </a:br>
            <a:endParaRPr lang="el-GR" dirty="0"/>
          </a:p>
        </p:txBody>
      </p:sp>
      <p:pic>
        <p:nvPicPr>
          <p:cNvPr id="4" name="3 - Εικόνα" descr="images.jpg"/>
          <p:cNvPicPr>
            <a:picLocks noChangeAspect="1"/>
          </p:cNvPicPr>
          <p:nvPr/>
        </p:nvPicPr>
        <p:blipFill>
          <a:blip r:embed="rId2" cstate="print"/>
          <a:stretch>
            <a:fillRect/>
          </a:stretch>
        </p:blipFill>
        <p:spPr>
          <a:xfrm>
            <a:off x="2123728" y="1472580"/>
            <a:ext cx="5184576" cy="2820516"/>
          </a:xfrm>
          <a:prstGeom prst="rect">
            <a:avLst/>
          </a:prstGeom>
        </p:spPr>
      </p:pic>
      <p:sp>
        <p:nvSpPr>
          <p:cNvPr id="5" name="4 - TextBox"/>
          <p:cNvSpPr txBox="1"/>
          <p:nvPr/>
        </p:nvSpPr>
        <p:spPr>
          <a:xfrm>
            <a:off x="683568" y="4221088"/>
            <a:ext cx="7776864" cy="2677656"/>
          </a:xfrm>
          <a:prstGeom prst="rect">
            <a:avLst/>
          </a:prstGeom>
          <a:noFill/>
        </p:spPr>
        <p:txBody>
          <a:bodyPr wrap="square" rtlCol="0">
            <a:spAutoFit/>
          </a:bodyPr>
          <a:lstStyle/>
          <a:p>
            <a:pPr algn="just"/>
            <a:r>
              <a:rPr lang="el-GR" sz="2100" dirty="0" smtClean="0"/>
              <a:t>Είναι μια πολύ εύκολη παραδοσιακή θρακιώτικη πίτα μόνο που χρειάζεται να βρείτε τυρομαγιά.Μπορεί να προστεθεί στο μίγμα και θρυμματισμένη φέτα. Σε περίπτωση που δεν βρείτε τυρομαγιά,μπορείτε να χρησιμοποιήσετε το γάλα χωρίς να το πήξετε ή βάλτε μισό γάλα - μισό γιαούρτι για να γίνει πιο σταθερό. Είναι πάρα πολύ σημαντική η επιλογή του ταψιού. Χρησιμοποιούμε ταψί με λεπτό πάτο -ΠΟΤΕ ΠΥΡΕΞ- για να ψηθεί η πίτα καλά και από κάτω.</a:t>
            </a:r>
            <a:endParaRPr lang="el-GR" sz="2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u="sng" dirty="0" smtClean="0"/>
              <a:t>ΕΚΤΕΛΕΣΗ:</a:t>
            </a:r>
            <a:endParaRPr lang="el-GR" u="sng" dirty="0"/>
          </a:p>
        </p:txBody>
      </p:sp>
      <p:sp>
        <p:nvSpPr>
          <p:cNvPr id="4" name="3 - TextBox"/>
          <p:cNvSpPr txBox="1"/>
          <p:nvPr/>
        </p:nvSpPr>
        <p:spPr>
          <a:xfrm>
            <a:off x="179512" y="1412776"/>
            <a:ext cx="8784976" cy="5509200"/>
          </a:xfrm>
          <a:prstGeom prst="rect">
            <a:avLst/>
          </a:prstGeom>
          <a:noFill/>
        </p:spPr>
        <p:txBody>
          <a:bodyPr wrap="square" rtlCol="0">
            <a:spAutoFit/>
          </a:bodyPr>
          <a:lstStyle/>
          <a:p>
            <a:pPr marL="457200" indent="-457200">
              <a:buFont typeface="+mj-lt"/>
              <a:buAutoNum type="arabicPeriod"/>
            </a:pPr>
            <a:r>
              <a:rPr lang="el-GR" sz="2200" dirty="0" smtClean="0"/>
              <a:t>Ξύνουμε την κολοκύθα με ένα μεγάλο κουτάλι και στύβουμε καλά το ξύσμα. </a:t>
            </a:r>
          </a:p>
          <a:p>
            <a:pPr marL="457200" indent="-457200">
              <a:buFont typeface="+mj-lt"/>
              <a:buAutoNum type="arabicPeriod"/>
            </a:pPr>
            <a:r>
              <a:rPr lang="el-GR" sz="2200" dirty="0" smtClean="0"/>
              <a:t>Κατόπιν ανακατεύουμε όλα τα υλικά της γέμισης σε ένα μπολ και το αφήνουμε. </a:t>
            </a:r>
          </a:p>
          <a:p>
            <a:pPr marL="457200" indent="-457200">
              <a:buFont typeface="+mj-lt"/>
              <a:buAutoNum type="arabicPeriod"/>
            </a:pPr>
            <a:r>
              <a:rPr lang="el-GR" sz="2200" dirty="0" smtClean="0"/>
              <a:t>Ανάβουμε το φούρνο της κουζίνας στους 250 πάνω κάτω. </a:t>
            </a:r>
          </a:p>
          <a:p>
            <a:pPr marL="457200" indent="-457200">
              <a:buFont typeface="+mj-lt"/>
              <a:buAutoNum type="arabicPeriod"/>
            </a:pPr>
            <a:r>
              <a:rPr lang="el-GR" sz="2200" dirty="0" smtClean="0"/>
              <a:t>Ανακατεύουμε τα υλικά για το φύλλο και σιγά σιγά ανακατεύουμε με το χέρι, προσθέτουμε λίγο αλεύρι ακόμη αν χρειαστεί.</a:t>
            </a:r>
          </a:p>
          <a:p>
            <a:pPr marL="457200" indent="-457200">
              <a:buFont typeface="+mj-lt"/>
              <a:buAutoNum type="arabicPeriod"/>
            </a:pPr>
            <a:r>
              <a:rPr lang="el-GR" sz="2200" dirty="0" smtClean="0"/>
              <a:t> Χωρίζουμε τη ζύμη σε 4 ίσα μέρη, παίρνουμε το λεπτό πλάστη και ανοίγουμε 2 φύλλα (με τη βοήθεια αλευριού) τα οποία απλώνουμε σε λαδωμένο ταψί (της πίτσας) με λίγο λάδι ανάμεσά τους. </a:t>
            </a:r>
          </a:p>
          <a:p>
            <a:pPr marL="457200" indent="-457200">
              <a:buFont typeface="+mj-lt"/>
              <a:buAutoNum type="arabicPeriod"/>
            </a:pPr>
            <a:r>
              <a:rPr lang="el-GR" sz="2200" dirty="0" smtClean="0"/>
              <a:t>Προσθέτουμε τη γέμιση και από πάνω τα άλλα δύο φύλλα. </a:t>
            </a:r>
          </a:p>
          <a:p>
            <a:pPr marL="457200" indent="-457200">
              <a:buFont typeface="+mj-lt"/>
              <a:buAutoNum type="arabicPeriod"/>
            </a:pPr>
            <a:r>
              <a:rPr lang="el-GR" sz="2200" dirty="0" smtClean="0"/>
              <a:t>Ραντίζουμε με λίγο νερό και λίγο λάδι. </a:t>
            </a:r>
          </a:p>
          <a:p>
            <a:pPr marL="457200" indent="-457200">
              <a:buFont typeface="+mj-lt"/>
              <a:buAutoNum type="arabicPeriod"/>
            </a:pPr>
            <a:r>
              <a:rPr lang="el-GR" sz="2200" dirty="0" smtClean="0"/>
              <a:t>Ψήνουμε πρώτα στην κάτω αντίσταση για 40 λεπτά και μετά στις πάνω κάτω για άλλα 30-40 ανάλογα το φούρνο. </a:t>
            </a:r>
          </a:p>
          <a:p>
            <a:pPr marL="457200" indent="-457200">
              <a:buFont typeface="+mj-lt"/>
              <a:buAutoNum type="arabicPeriod"/>
            </a:pPr>
            <a:r>
              <a:rPr lang="el-GR" sz="2200" dirty="0" smtClean="0"/>
              <a:t>Όταν τη βγάλουμε τη σκεπάζουμε με ένα νωπό πανί για να μαλακώσει το φύλλο</a:t>
            </a:r>
            <a:endParaRPr lang="el-GR"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ΚΟΛΟΚΥΘΟΠΙΤΑ ΜΕ ΤΡΑΧΑΝΑ</a:t>
            </a:r>
            <a:endParaRPr lang="el-GR" dirty="0"/>
          </a:p>
        </p:txBody>
      </p:sp>
      <p:pic>
        <p:nvPicPr>
          <p:cNvPr id="4" name="3 - Εικόνα" descr="kolokuthopita-me-traxana-thumb-large.jpg"/>
          <p:cNvPicPr>
            <a:picLocks noChangeAspect="1"/>
          </p:cNvPicPr>
          <p:nvPr/>
        </p:nvPicPr>
        <p:blipFill>
          <a:blip r:embed="rId2" cstate="print"/>
          <a:stretch>
            <a:fillRect/>
          </a:stretch>
        </p:blipFill>
        <p:spPr>
          <a:xfrm>
            <a:off x="936104" y="1556792"/>
            <a:ext cx="7308304" cy="2684690"/>
          </a:xfrm>
          <a:prstGeom prst="rect">
            <a:avLst/>
          </a:prstGeom>
        </p:spPr>
      </p:pic>
      <p:sp>
        <p:nvSpPr>
          <p:cNvPr id="5" name="4 - TextBox"/>
          <p:cNvSpPr txBox="1"/>
          <p:nvPr/>
        </p:nvSpPr>
        <p:spPr>
          <a:xfrm>
            <a:off x="395536" y="4221088"/>
            <a:ext cx="8496944" cy="2677656"/>
          </a:xfrm>
          <a:prstGeom prst="rect">
            <a:avLst/>
          </a:prstGeom>
          <a:noFill/>
        </p:spPr>
        <p:txBody>
          <a:bodyPr wrap="square" rtlCol="0">
            <a:spAutoFit/>
          </a:bodyPr>
          <a:lstStyle/>
          <a:p>
            <a:pPr algn="just"/>
            <a:r>
              <a:rPr lang="el-GR" sz="2400" dirty="0" smtClean="0"/>
              <a:t>Αφού ξεφλουδίσετε το κολοκύθι, το τρίβετε στον τρίφτη και το βράζετε να βράσει για 10 λεπτά, χωρίς νερό.Έπειτα το ανακατεύετε με τον τραχανά, το τυρί, με λίγο λάδι, αλάτι και ζάχαρη, εάν θέλετε.Στη συνέχεια, ετοιμάζετε τα φύλλα και τα στρώνετε στο ταψί, καλύπτοντας το καθένα με το μείγμα που έχετε ετοιμάσει.Ψήνετε στους 180-200 βαθμούς για 45 λεπτά περίπου.</a:t>
            </a:r>
            <a:endParaRPr lang="el-G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ΗΠΕΙΡΩΤΙΚΟ ΠΕΠΕΚΙ</a:t>
            </a:r>
            <a:endParaRPr lang="el-GR" dirty="0"/>
          </a:p>
        </p:txBody>
      </p:sp>
      <p:pic>
        <p:nvPicPr>
          <p:cNvPr id="5" name="4 - Εικόνα" descr="pepeki.jpg"/>
          <p:cNvPicPr>
            <a:picLocks noChangeAspect="1"/>
          </p:cNvPicPr>
          <p:nvPr/>
        </p:nvPicPr>
        <p:blipFill>
          <a:blip r:embed="rId2" cstate="print"/>
          <a:stretch>
            <a:fillRect/>
          </a:stretch>
        </p:blipFill>
        <p:spPr>
          <a:xfrm>
            <a:off x="179512" y="1628800"/>
            <a:ext cx="5464594" cy="4824536"/>
          </a:xfrm>
          <a:prstGeom prst="rect">
            <a:avLst/>
          </a:prstGeom>
        </p:spPr>
      </p:pic>
      <p:sp>
        <p:nvSpPr>
          <p:cNvPr id="6" name="5 - TextBox"/>
          <p:cNvSpPr txBox="1"/>
          <p:nvPr/>
        </p:nvSpPr>
        <p:spPr>
          <a:xfrm>
            <a:off x="5796136" y="1550397"/>
            <a:ext cx="3096344" cy="5262979"/>
          </a:xfrm>
          <a:prstGeom prst="rect">
            <a:avLst/>
          </a:prstGeom>
          <a:noFill/>
        </p:spPr>
        <p:txBody>
          <a:bodyPr wrap="square" rtlCol="0">
            <a:spAutoFit/>
          </a:bodyPr>
          <a:lstStyle/>
          <a:p>
            <a:pPr algn="just"/>
            <a:r>
              <a:rPr lang="el-GR" sz="2800" dirty="0" smtClean="0"/>
              <a:t>Το πεπέκι είναι μια ηπειρώτικη πίτα χωρίς φύλλο, που φτιάχνεται με αλεύρι, φέτα, αυγά και γιαούρτι. Φτιάχνεται γρήγορα κι εύκολα και συνηθίζεται να ψήνεται σε μεγάλο ταψί για να βγαίνει λεπτή. </a:t>
            </a:r>
            <a:endParaRPr lang="el-G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ΗΠΕΙΡΩΤΙΚΗ ΚΟΘΡΟΠΙΤΑ</a:t>
            </a:r>
            <a:endParaRPr lang="el-GR" dirty="0"/>
          </a:p>
        </p:txBody>
      </p:sp>
      <p:pic>
        <p:nvPicPr>
          <p:cNvPr id="4" name="3 - Εικόνα" descr="Krpthopita.jpg"/>
          <p:cNvPicPr>
            <a:picLocks noChangeAspect="1"/>
          </p:cNvPicPr>
          <p:nvPr/>
        </p:nvPicPr>
        <p:blipFill>
          <a:blip r:embed="rId2" cstate="print"/>
          <a:stretch>
            <a:fillRect/>
          </a:stretch>
        </p:blipFill>
        <p:spPr>
          <a:xfrm>
            <a:off x="1115616" y="3789040"/>
            <a:ext cx="6768752" cy="3024336"/>
          </a:xfrm>
          <a:prstGeom prst="rect">
            <a:avLst/>
          </a:prstGeom>
        </p:spPr>
      </p:pic>
      <p:sp>
        <p:nvSpPr>
          <p:cNvPr id="6" name="5 - TextBox"/>
          <p:cNvSpPr txBox="1"/>
          <p:nvPr/>
        </p:nvSpPr>
        <p:spPr>
          <a:xfrm>
            <a:off x="179512" y="1480716"/>
            <a:ext cx="8712968" cy="2308324"/>
          </a:xfrm>
          <a:prstGeom prst="rect">
            <a:avLst/>
          </a:prstGeom>
          <a:noFill/>
        </p:spPr>
        <p:txBody>
          <a:bodyPr wrap="square" rtlCol="0">
            <a:spAutoFit/>
          </a:bodyPr>
          <a:lstStyle/>
          <a:p>
            <a:pPr algn="just"/>
            <a:r>
              <a:rPr lang="el-GR" sz="2400" dirty="0" smtClean="0"/>
              <a:t>Πρόκεται για μια περίεργη πίτα με αρνί, ρύζι και παραδοσιακό φύλλο από κάτω. Στη συγκεκριμένη συνταγή, το κρέας κόβεται σε μπουκιές και τοποθετείται περιμετρικά στην άκρη του φύλλου και αφήνει το κέντρο άδειο για να μπει το ρύζι. Το κάτω φύλλο που περισσεύει τυλίγεται στην άκρη και φτιάχνει τον «κόθρο» όπως λέγεται (εξ ου και το όνομα της πίτας). </a:t>
            </a:r>
            <a:endParaRPr lang="el-G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ΗΠΕΙΡΩΤΙΚΗ ΠΙΤΑ ΜΕ ΑΡΝΙ</a:t>
            </a:r>
            <a:endParaRPr lang="el-GR" dirty="0"/>
          </a:p>
        </p:txBody>
      </p:sp>
      <p:pic>
        <p:nvPicPr>
          <p:cNvPr id="6" name="5 - Εικόνα" descr="pita_me_arni1.jpg"/>
          <p:cNvPicPr>
            <a:picLocks noChangeAspect="1"/>
          </p:cNvPicPr>
          <p:nvPr/>
        </p:nvPicPr>
        <p:blipFill>
          <a:blip r:embed="rId2" cstate="print"/>
          <a:stretch>
            <a:fillRect/>
          </a:stretch>
        </p:blipFill>
        <p:spPr>
          <a:xfrm>
            <a:off x="107505" y="1628800"/>
            <a:ext cx="5256584" cy="4968552"/>
          </a:xfrm>
          <a:prstGeom prst="rect">
            <a:avLst/>
          </a:prstGeom>
        </p:spPr>
      </p:pic>
      <p:sp>
        <p:nvSpPr>
          <p:cNvPr id="7" name="6 - TextBox"/>
          <p:cNvSpPr txBox="1"/>
          <p:nvPr/>
        </p:nvSpPr>
        <p:spPr>
          <a:xfrm>
            <a:off x="5580112" y="1519039"/>
            <a:ext cx="3312368" cy="5078313"/>
          </a:xfrm>
          <a:prstGeom prst="rect">
            <a:avLst/>
          </a:prstGeom>
          <a:noFill/>
        </p:spPr>
        <p:txBody>
          <a:bodyPr wrap="square" rtlCol="0">
            <a:spAutoFit/>
          </a:bodyPr>
          <a:lstStyle/>
          <a:p>
            <a:r>
              <a:rPr lang="el-GR" b="1" u="sng" dirty="0" smtClean="0"/>
              <a:t>ΥΛΙΚΑ:</a:t>
            </a:r>
          </a:p>
          <a:p>
            <a:r>
              <a:rPr lang="el-GR" dirty="0" smtClean="0"/>
              <a:t>240 γρ. αρνίσιος κιμάς (διαλέξτε κομμάτι με όσο γίνεται λιγότερο λίπος)</a:t>
            </a:r>
          </a:p>
          <a:p>
            <a:r>
              <a:rPr lang="el-GR" dirty="0" smtClean="0"/>
              <a:t>1/4 φλ. ψιλοκομμένο κρεμμύδι</a:t>
            </a:r>
          </a:p>
          <a:p>
            <a:r>
              <a:rPr lang="el-GR" dirty="0" smtClean="0"/>
              <a:t>150 γρ. σπανάκι (μπορείτε να χρησιμοποιήσετε και κατεψυγμένο αλλά καλά στραγγισμένο)</a:t>
            </a:r>
          </a:p>
          <a:p>
            <a:r>
              <a:rPr lang="el-GR" dirty="0" smtClean="0"/>
              <a:t>1 1/4φλ. φέτα τριμμένη ή μαλακό κατσικίσιο τυρί</a:t>
            </a:r>
          </a:p>
          <a:p>
            <a:r>
              <a:rPr lang="el-GR" dirty="0" smtClean="0"/>
              <a:t>1/4 κ.γ. μοσχοκάρυδο</a:t>
            </a:r>
          </a:p>
          <a:p>
            <a:r>
              <a:rPr lang="el-GR" dirty="0" smtClean="0"/>
              <a:t>1/4 κ.γ. ρίγανη ξερή ή βασιλικός</a:t>
            </a:r>
          </a:p>
          <a:p>
            <a:r>
              <a:rPr lang="el-GR" dirty="0" smtClean="0"/>
              <a:t>6 φύλλα ζύμης</a:t>
            </a:r>
          </a:p>
          <a:p>
            <a:r>
              <a:rPr lang="el-GR" dirty="0" smtClean="0"/>
              <a:t>1/4 φλ. λειωμένο βούτυρο</a:t>
            </a:r>
          </a:p>
          <a:p>
            <a:r>
              <a:rPr lang="el-GR" dirty="0" smtClean="0"/>
              <a:t>αλάτι (προσεκτικά γιατί μπορεί η φέτα να είναι αλμυρή)</a:t>
            </a:r>
          </a:p>
          <a:p>
            <a:r>
              <a:rPr lang="el-GR" dirty="0" smtClean="0"/>
              <a:t>πιπέρι</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755576" y="332656"/>
            <a:ext cx="7848872" cy="1052736"/>
          </a:xfrm>
          <a:prstGeom prst="rect">
            <a:avLst/>
          </a:prstGeom>
          <a:noFill/>
        </p:spPr>
        <p:txBody>
          <a:bodyPr wrap="square" rtlCol="0">
            <a:spAutoFit/>
          </a:bodyPr>
          <a:lstStyle/>
          <a:p>
            <a:pPr algn="ctr"/>
            <a:r>
              <a:rPr lang="el-GR" sz="6000" b="1" dirty="0" smtClean="0">
                <a:solidFill>
                  <a:srgbClr val="FFC000"/>
                </a:solidFill>
                <a:latin typeface="+mj-lt"/>
                <a:cs typeface="Times New Roman" pitchFamily="18" charset="0"/>
              </a:rPr>
              <a:t>Η ΟΜΑΔΑ ΜΑΣ</a:t>
            </a:r>
            <a:endParaRPr lang="el-GR" sz="6000" b="1" dirty="0">
              <a:solidFill>
                <a:srgbClr val="FFC000"/>
              </a:solidFill>
              <a:latin typeface="+mj-lt"/>
              <a:cs typeface="Times New Roman" pitchFamily="18" charset="0"/>
            </a:endParaRPr>
          </a:p>
        </p:txBody>
      </p:sp>
      <p:sp>
        <p:nvSpPr>
          <p:cNvPr id="6" name="5 - TextBox"/>
          <p:cNvSpPr txBox="1"/>
          <p:nvPr/>
        </p:nvSpPr>
        <p:spPr>
          <a:xfrm>
            <a:off x="683568" y="1556792"/>
            <a:ext cx="7920880" cy="3477875"/>
          </a:xfrm>
          <a:prstGeom prst="rect">
            <a:avLst/>
          </a:prstGeom>
          <a:noFill/>
        </p:spPr>
        <p:txBody>
          <a:bodyPr wrap="square" rtlCol="0">
            <a:spAutoFit/>
          </a:bodyPr>
          <a:lstStyle/>
          <a:p>
            <a:pPr algn="ctr"/>
            <a:r>
              <a:rPr lang="el-GR" sz="4400" u="sng" dirty="0" smtClean="0">
                <a:cs typeface="Times New Roman" pitchFamily="18" charset="0"/>
              </a:rPr>
              <a:t>ΤΑ ΜΕΛΗ</a:t>
            </a:r>
            <a:r>
              <a:rPr lang="el-GR" sz="4400" dirty="0" smtClean="0">
                <a:cs typeface="Times New Roman" pitchFamily="18" charset="0"/>
              </a:rPr>
              <a:t>:</a:t>
            </a:r>
          </a:p>
          <a:p>
            <a:pPr algn="ctr"/>
            <a:r>
              <a:rPr lang="el-GR" sz="4400" dirty="0" smtClean="0">
                <a:cs typeface="Times New Roman" pitchFamily="18" charset="0"/>
              </a:rPr>
              <a:t>ΓΙΩΡΓΟΣ ΠΑΠΑΚΑΝΕΛΛΟΣ</a:t>
            </a:r>
          </a:p>
          <a:p>
            <a:pPr algn="ctr"/>
            <a:r>
              <a:rPr lang="el-GR" sz="4400" dirty="0" smtClean="0">
                <a:cs typeface="Times New Roman" pitchFamily="18" charset="0"/>
              </a:rPr>
              <a:t>ΧΑΡΟΥΛΑ ΠΡΕΒΕΔΟΥΡΟΥ</a:t>
            </a:r>
          </a:p>
          <a:p>
            <a:pPr algn="ctr"/>
            <a:r>
              <a:rPr lang="el-GR" sz="4400" dirty="0" smtClean="0">
                <a:cs typeface="Times New Roman" pitchFamily="18" charset="0"/>
              </a:rPr>
              <a:t>ΔΗΜΗΤΡΗΣ ΠΑΥΛΟΣ</a:t>
            </a:r>
          </a:p>
          <a:p>
            <a:pPr algn="ctr"/>
            <a:r>
              <a:rPr lang="el-GR" sz="4400" dirty="0" smtClean="0">
                <a:cs typeface="Times New Roman" pitchFamily="18" charset="0"/>
              </a:rPr>
              <a:t>ΒΑΣΩ ΠΟΛΙΤΗ</a:t>
            </a:r>
            <a:endParaRPr lang="el-GR" sz="4400" dirty="0">
              <a:cs typeface="Times New Roman" pitchFamily="18" charset="0"/>
            </a:endParaRPr>
          </a:p>
        </p:txBody>
      </p:sp>
      <p:sp>
        <p:nvSpPr>
          <p:cNvPr id="9" name="8 - TextBox"/>
          <p:cNvSpPr txBox="1"/>
          <p:nvPr/>
        </p:nvSpPr>
        <p:spPr>
          <a:xfrm>
            <a:off x="251520" y="5301208"/>
            <a:ext cx="2952328" cy="646331"/>
          </a:xfrm>
          <a:prstGeom prst="rect">
            <a:avLst/>
          </a:prstGeom>
          <a:noFill/>
        </p:spPr>
        <p:txBody>
          <a:bodyPr wrap="square" rtlCol="0">
            <a:spAutoFit/>
          </a:bodyPr>
          <a:lstStyle/>
          <a:p>
            <a:r>
              <a:rPr lang="en-US" sz="3600" b="1" i="1" dirty="0" smtClean="0">
                <a:solidFill>
                  <a:srgbClr val="FFC000"/>
                </a:solidFill>
              </a:rPr>
              <a:t>PROJECT</a:t>
            </a:r>
            <a:endParaRPr lang="el-GR" sz="3600" b="1" i="1" dirty="0">
              <a:solidFill>
                <a:srgbClr val="FFC000"/>
              </a:solidFill>
            </a:endParaRPr>
          </a:p>
        </p:txBody>
      </p:sp>
      <p:sp>
        <p:nvSpPr>
          <p:cNvPr id="11" name="10 - TextBox"/>
          <p:cNvSpPr txBox="1"/>
          <p:nvPr/>
        </p:nvSpPr>
        <p:spPr>
          <a:xfrm>
            <a:off x="5508104" y="6023029"/>
            <a:ext cx="4104456" cy="646331"/>
          </a:xfrm>
          <a:prstGeom prst="rect">
            <a:avLst/>
          </a:prstGeom>
          <a:noFill/>
        </p:spPr>
        <p:txBody>
          <a:bodyPr wrap="square" rtlCol="0">
            <a:spAutoFit/>
          </a:bodyPr>
          <a:lstStyle/>
          <a:p>
            <a:r>
              <a:rPr lang="en-US" sz="3600" b="1" i="1" dirty="0" smtClean="0">
                <a:solidFill>
                  <a:srgbClr val="FFC000"/>
                </a:solidFill>
              </a:rPr>
              <a:t>8</a:t>
            </a:r>
            <a:r>
              <a:rPr lang="el-GR" sz="3600" b="1" i="1" baseline="30000" dirty="0" smtClean="0">
                <a:solidFill>
                  <a:srgbClr val="FFC000"/>
                </a:solidFill>
              </a:rPr>
              <a:t>Ο</a:t>
            </a:r>
            <a:r>
              <a:rPr lang="el-GR" sz="3600" b="1" i="1" dirty="0" smtClean="0">
                <a:solidFill>
                  <a:srgbClr val="FFC000"/>
                </a:solidFill>
              </a:rPr>
              <a:t> ΓΕΛ ΠΑΤΡΩΝ</a:t>
            </a:r>
            <a:endParaRPr lang="el-GR" sz="3600" b="1" i="1"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ΓΚΟΛΙΟ</a:t>
            </a:r>
            <a:endParaRPr lang="el-GR" dirty="0"/>
          </a:p>
        </p:txBody>
      </p:sp>
      <p:sp>
        <p:nvSpPr>
          <p:cNvPr id="4" name="3 - TextBox"/>
          <p:cNvSpPr txBox="1"/>
          <p:nvPr/>
        </p:nvSpPr>
        <p:spPr>
          <a:xfrm>
            <a:off x="179512" y="4505052"/>
            <a:ext cx="8784976" cy="2308324"/>
          </a:xfrm>
          <a:prstGeom prst="rect">
            <a:avLst/>
          </a:prstGeom>
          <a:noFill/>
        </p:spPr>
        <p:txBody>
          <a:bodyPr wrap="square" rtlCol="0">
            <a:spAutoFit/>
          </a:bodyPr>
          <a:lstStyle/>
          <a:p>
            <a:pPr algn="just"/>
            <a:r>
              <a:rPr lang="el-GR" sz="2400" dirty="0" smtClean="0"/>
              <a:t>Το γκόλιο είναι μια κολοκυθοομελέτα φούρνου ή μία ξεσκέπαστη κολοκυθόπιτα. Αυτή η ξεσκέπαστη πίτα είναι πολύ χαμηλή, περίπου 1-2 εκ, γι΄αυτό χρησιμοποιήστε ανάλογο ταψί. Επίσης, σίγουρα ταιριάζουν και κομματάκια φέτας μέσα αλλά σ΄αυτήν την περίπτωση προσέξτε το αλάτι. Μην προσθέσετε άλλο αρωματικό γιατί αξίζει να το δοκιμάσετε μόνο του, έτσι απλά..</a:t>
            </a:r>
            <a:endParaRPr lang="el-GR" sz="2400" dirty="0"/>
          </a:p>
        </p:txBody>
      </p:sp>
      <p:pic>
        <p:nvPicPr>
          <p:cNvPr id="6" name="5 - Εικόνα" descr="i.jpg"/>
          <p:cNvPicPr>
            <a:picLocks noChangeAspect="1"/>
          </p:cNvPicPr>
          <p:nvPr/>
        </p:nvPicPr>
        <p:blipFill>
          <a:blip r:embed="rId2" cstate="print"/>
          <a:stretch>
            <a:fillRect/>
          </a:stretch>
        </p:blipFill>
        <p:spPr>
          <a:xfrm>
            <a:off x="2051720" y="1556792"/>
            <a:ext cx="5040560" cy="30243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ΘΡΑΚΙΩΤΙΚΗ ΓΙΑΟΥΡΤΟΤΥΡΟΠΙΤΑ ΜΕ ΘΥΜΑΡΙ ΚΑΙ ΕΛΙΕΣ</a:t>
            </a:r>
            <a:endParaRPr lang="el-GR" dirty="0"/>
          </a:p>
        </p:txBody>
      </p:sp>
      <p:sp>
        <p:nvSpPr>
          <p:cNvPr id="5" name="4 - TextBox"/>
          <p:cNvSpPr txBox="1"/>
          <p:nvPr/>
        </p:nvSpPr>
        <p:spPr>
          <a:xfrm>
            <a:off x="755576" y="5301208"/>
            <a:ext cx="7272808" cy="1569660"/>
          </a:xfrm>
          <a:prstGeom prst="rect">
            <a:avLst/>
          </a:prstGeom>
          <a:noFill/>
        </p:spPr>
        <p:txBody>
          <a:bodyPr wrap="square" rtlCol="0">
            <a:spAutoFit/>
          </a:bodyPr>
          <a:lstStyle/>
          <a:p>
            <a:pPr algn="just"/>
            <a:r>
              <a:rPr lang="el-GR" sz="2400" dirty="0" smtClean="0"/>
              <a:t>Πρόκειται για μια συνηθισμένη τυρόπιτα η οποία διαφέρει μόνο ως προς το γιαούρτι το οποίο περιέχει.Επίσης η πίτα γίνεται πεντανόστιμη λόγω ότι περιέχεται θυμάρι και ελιές.</a:t>
            </a:r>
            <a:endParaRPr lang="el-GR" sz="2400" dirty="0"/>
          </a:p>
        </p:txBody>
      </p:sp>
      <p:pic>
        <p:nvPicPr>
          <p:cNvPr id="6" name="5 - Εικόνα" descr="κατάλογος.jpg"/>
          <p:cNvPicPr>
            <a:picLocks noChangeAspect="1"/>
          </p:cNvPicPr>
          <p:nvPr/>
        </p:nvPicPr>
        <p:blipFill>
          <a:blip r:embed="rId2" cstate="print"/>
          <a:stretch>
            <a:fillRect/>
          </a:stretch>
        </p:blipFill>
        <p:spPr>
          <a:xfrm>
            <a:off x="2783979" y="1484784"/>
            <a:ext cx="3588221" cy="388843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ΘΡΑΚΙΩΤΙΚΗ ΤΥΡΟΠΙΤΑ</a:t>
            </a:r>
            <a:endParaRPr lang="el-GR" dirty="0"/>
          </a:p>
        </p:txBody>
      </p:sp>
      <p:pic>
        <p:nvPicPr>
          <p:cNvPr id="4" name="3 - Εικόνα" descr="shutterstock_77998654_0.jpg.png"/>
          <p:cNvPicPr>
            <a:picLocks noChangeAspect="1"/>
          </p:cNvPicPr>
          <p:nvPr/>
        </p:nvPicPr>
        <p:blipFill>
          <a:blip r:embed="rId2" cstate="print"/>
          <a:stretch>
            <a:fillRect/>
          </a:stretch>
        </p:blipFill>
        <p:spPr>
          <a:xfrm>
            <a:off x="107504" y="1528564"/>
            <a:ext cx="4019550" cy="2332484"/>
          </a:xfrm>
          <a:prstGeom prst="rect">
            <a:avLst/>
          </a:prstGeom>
        </p:spPr>
      </p:pic>
      <p:sp>
        <p:nvSpPr>
          <p:cNvPr id="7" name="6 - TextBox"/>
          <p:cNvSpPr txBox="1"/>
          <p:nvPr/>
        </p:nvSpPr>
        <p:spPr>
          <a:xfrm>
            <a:off x="4139952" y="1491749"/>
            <a:ext cx="4176464" cy="2585323"/>
          </a:xfrm>
          <a:prstGeom prst="rect">
            <a:avLst/>
          </a:prstGeom>
          <a:noFill/>
        </p:spPr>
        <p:txBody>
          <a:bodyPr wrap="square" rtlCol="0">
            <a:spAutoFit/>
          </a:bodyPr>
          <a:lstStyle/>
          <a:p>
            <a:r>
              <a:rPr lang="el-GR" b="1" u="sng" dirty="0" smtClean="0"/>
              <a:t>ΥΛΙΚΑ:</a:t>
            </a:r>
          </a:p>
          <a:p>
            <a:pPr algn="just">
              <a:buFont typeface="Arial" pitchFamily="34" charset="0"/>
              <a:buChar char="•"/>
            </a:pPr>
            <a:r>
              <a:rPr lang="el-GR" dirty="0" smtClean="0"/>
              <a:t>1 πακέτο φύλλο χωριάτικο/για πίτες (όχι κρούστας) </a:t>
            </a:r>
          </a:p>
          <a:p>
            <a:pPr algn="just">
              <a:buFont typeface="Arial" pitchFamily="34" charset="0"/>
              <a:buChar char="•"/>
            </a:pPr>
            <a:r>
              <a:rPr lang="el-GR" dirty="0" smtClean="0"/>
              <a:t>1 φλιτζάνι του τσαγιού λάδι για τα φύλλα </a:t>
            </a:r>
          </a:p>
          <a:p>
            <a:pPr algn="just">
              <a:buFont typeface="Arial" pitchFamily="34" charset="0"/>
              <a:buChar char="•"/>
            </a:pPr>
            <a:r>
              <a:rPr lang="el-GR" dirty="0" smtClean="0"/>
              <a:t>500 γρ. τυρί φέτα καλής ποιότητας </a:t>
            </a:r>
          </a:p>
          <a:p>
            <a:pPr algn="just">
              <a:buFont typeface="Arial" pitchFamily="34" charset="0"/>
              <a:buChar char="•"/>
            </a:pPr>
            <a:r>
              <a:rPr lang="el-GR" dirty="0" smtClean="0"/>
              <a:t>200 γρ κίτρινο τυρί της αρεσκείας σας  </a:t>
            </a:r>
          </a:p>
          <a:p>
            <a:pPr algn="just">
              <a:buFont typeface="Arial" pitchFamily="34" charset="0"/>
              <a:buChar char="•"/>
            </a:pPr>
            <a:r>
              <a:rPr lang="el-GR" dirty="0" smtClean="0"/>
              <a:t>6-8 αυγά </a:t>
            </a:r>
          </a:p>
          <a:p>
            <a:pPr algn="just">
              <a:buFont typeface="Arial" pitchFamily="34" charset="0"/>
              <a:buChar char="•"/>
            </a:pPr>
            <a:r>
              <a:rPr lang="el-GR" dirty="0" smtClean="0"/>
              <a:t>1 γιαούρτι πρόβειο</a:t>
            </a:r>
            <a:endParaRPr lang="el-GR" dirty="0"/>
          </a:p>
        </p:txBody>
      </p:sp>
      <p:sp>
        <p:nvSpPr>
          <p:cNvPr id="8" name="7 - TextBox"/>
          <p:cNvSpPr txBox="1"/>
          <p:nvPr/>
        </p:nvSpPr>
        <p:spPr>
          <a:xfrm>
            <a:off x="35496" y="3789040"/>
            <a:ext cx="8352928" cy="3139321"/>
          </a:xfrm>
          <a:prstGeom prst="rect">
            <a:avLst/>
          </a:prstGeom>
          <a:noFill/>
        </p:spPr>
        <p:txBody>
          <a:bodyPr wrap="square" rtlCol="0">
            <a:spAutoFit/>
          </a:bodyPr>
          <a:lstStyle/>
          <a:p>
            <a:r>
              <a:rPr lang="el-GR" b="1" u="sng" dirty="0" smtClean="0"/>
              <a:t>ΕΚΤΕΛΕΣΗ:</a:t>
            </a:r>
          </a:p>
          <a:p>
            <a:pPr algn="just"/>
            <a:r>
              <a:rPr lang="el-GR" dirty="0" smtClean="0"/>
              <a:t>Το πρώτο πράγμα που πρέπει να κάνουμε είναι να ετοιμάσουμε τη γέμιση. Θριματίζουμε λοιπόν τη φέτα όσο πιο ψηλή μπορούμε σε ένα αρκετά μεγάλο μπολ, προσθέτουμε το κίτρινο τυρί τριμμένο, τα αυγά και το γιαούρτι. Στη συνέχεια λαδώνουμε ένα μεγάλο ταψί και στρώνουμε το πρώτο φύλλο το οποίο επίσης λαδώνουμε, αμέσως βάζουμε λίγη από τη γέμιση με ένα κουταλάκι, ξαναβάζουμε φύλλο το λαδώνουμε και βάζουμε πάλι γέμιση, αυτή η διαδικασία, φύλλο-γέμιση, θα συνεχιστεί μέχρι να τελειώσουν τα φύλλα και η γέμιση.Προσέχουμε να μοιράσουμε σωστά τη γέμιση. Αφού βάλουμε και το τελευταίο φύλλο , το λαδώνουμε κι αυτό και η πίτα μας είναι έτοιμη για το φούρνο. Ψήνουμε σε προθερμασμένο φούρνο στους 180 για 30-40 λεπτά.</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4961321_1197567133623536_1151236460_n.jpg"/>
          <p:cNvPicPr>
            <a:picLocks noChangeAspect="1"/>
          </p:cNvPicPr>
          <p:nvPr/>
        </p:nvPicPr>
        <p:blipFill>
          <a:blip r:embed="rId2" cstate="print"/>
          <a:stretch>
            <a:fillRect/>
          </a:stretch>
        </p:blipFill>
        <p:spPr>
          <a:xfrm>
            <a:off x="2339752" y="1628800"/>
            <a:ext cx="4752528" cy="2457450"/>
          </a:xfrm>
          <a:prstGeom prst="rect">
            <a:avLst/>
          </a:prstGeom>
        </p:spPr>
      </p:pic>
      <p:sp>
        <p:nvSpPr>
          <p:cNvPr id="5" name="4 - TextBox"/>
          <p:cNvSpPr txBox="1"/>
          <p:nvPr/>
        </p:nvSpPr>
        <p:spPr>
          <a:xfrm>
            <a:off x="899592" y="0"/>
            <a:ext cx="7704856" cy="1446550"/>
          </a:xfrm>
          <a:prstGeom prst="rect">
            <a:avLst/>
          </a:prstGeom>
          <a:noFill/>
        </p:spPr>
        <p:txBody>
          <a:bodyPr wrap="square" rtlCol="0">
            <a:spAutoFit/>
          </a:bodyPr>
          <a:lstStyle/>
          <a:p>
            <a:pPr algn="ctr"/>
            <a:r>
              <a:rPr lang="el-GR" sz="4400" b="1" dirty="0" smtClean="0">
                <a:solidFill>
                  <a:srgbClr val="FFC000"/>
                </a:solidFill>
                <a:latin typeface="+mj-lt"/>
                <a:cs typeface="Times New Roman" pitchFamily="18" charset="0"/>
              </a:rPr>
              <a:t>ΜΑΚΕΔΟΝΙΤΙΚΑ  ΣΠΑΝΑΚΟΠΙΤΑΚΙΑ</a:t>
            </a:r>
            <a:endParaRPr lang="el-GR" sz="4400" b="1" dirty="0">
              <a:solidFill>
                <a:srgbClr val="FFC000"/>
              </a:solidFill>
              <a:latin typeface="+mj-lt"/>
              <a:cs typeface="Times New Roman" pitchFamily="18" charset="0"/>
            </a:endParaRPr>
          </a:p>
        </p:txBody>
      </p:sp>
      <p:sp>
        <p:nvSpPr>
          <p:cNvPr id="6" name="5 - TextBox"/>
          <p:cNvSpPr txBox="1"/>
          <p:nvPr/>
        </p:nvSpPr>
        <p:spPr>
          <a:xfrm>
            <a:off x="827584" y="4077072"/>
            <a:ext cx="7776864" cy="2554545"/>
          </a:xfrm>
          <a:prstGeom prst="rect">
            <a:avLst/>
          </a:prstGeom>
          <a:noFill/>
        </p:spPr>
        <p:txBody>
          <a:bodyPr wrap="square" rtlCol="0">
            <a:spAutoFit/>
          </a:bodyPr>
          <a:lstStyle/>
          <a:p>
            <a:pPr algn="just"/>
            <a:r>
              <a:rPr lang="el-GR" sz="3200" dirty="0" smtClean="0">
                <a:cs typeface="Times New Roman" pitchFamily="18" charset="0"/>
              </a:rPr>
              <a:t>Τα πιτάκια αυτά φτιάχνονται με τη ζύμη του ψωμιού που ανοίγεται σε φύλλο και γεμίζεται με κιμά και κρεμμύδι και στη συνέχεια τηγανίζεται σε καυτό βούτυρο. Είναι τετράγωνα και πεντανόστιμα</a:t>
            </a:r>
            <a:r>
              <a:rPr lang="el-GR" dirty="0" smtClean="0"/>
              <a:t>.</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FFC000"/>
                </a:solidFill>
                <a:cs typeface="Times New Roman" pitchFamily="18" charset="0"/>
              </a:rPr>
              <a:t>ΚΑΛΛΙΘΙΩΤΙΚΗ ΠΙΤΑ</a:t>
            </a:r>
            <a:endParaRPr lang="el-GR" dirty="0">
              <a:solidFill>
                <a:srgbClr val="FFC000"/>
              </a:solidFill>
              <a:cs typeface="Times New Roman" pitchFamily="18" charset="0"/>
            </a:endParaRPr>
          </a:p>
        </p:txBody>
      </p:sp>
      <p:pic>
        <p:nvPicPr>
          <p:cNvPr id="4" name="3 - Εικόνα" descr="14962326_1197570860289830_1803168085_n.jpg"/>
          <p:cNvPicPr>
            <a:picLocks noChangeAspect="1"/>
          </p:cNvPicPr>
          <p:nvPr/>
        </p:nvPicPr>
        <p:blipFill>
          <a:blip r:embed="rId2" cstate="print"/>
          <a:stretch>
            <a:fillRect/>
          </a:stretch>
        </p:blipFill>
        <p:spPr>
          <a:xfrm>
            <a:off x="1835696" y="1628800"/>
            <a:ext cx="5400600" cy="2880320"/>
          </a:xfrm>
          <a:prstGeom prst="rect">
            <a:avLst/>
          </a:prstGeom>
        </p:spPr>
      </p:pic>
      <p:sp>
        <p:nvSpPr>
          <p:cNvPr id="5" name="4 - TextBox"/>
          <p:cNvSpPr txBox="1"/>
          <p:nvPr/>
        </p:nvSpPr>
        <p:spPr>
          <a:xfrm>
            <a:off x="467544" y="4581128"/>
            <a:ext cx="8136904" cy="2062103"/>
          </a:xfrm>
          <a:prstGeom prst="rect">
            <a:avLst/>
          </a:prstGeom>
          <a:noFill/>
        </p:spPr>
        <p:txBody>
          <a:bodyPr wrap="square" rtlCol="0">
            <a:spAutoFit/>
          </a:bodyPr>
          <a:lstStyle/>
          <a:p>
            <a:pPr algn="just"/>
            <a:r>
              <a:rPr lang="el-GR" sz="3200" dirty="0" smtClean="0"/>
              <a:t>Η καλλιθιώτικη πίτα είναι μια παραδοσιακή σπεσιαλιτέ της παραλίας της Κατερίνης. Φτιάχνεται με παραδοσιακό φύλλο και γέμιση από κοτόπουλο, αυγά, ρύζι και πράσο.</a:t>
            </a:r>
            <a:endParaRPr lang="el-GR"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ΡΥΖΟΠΙΤΑ ΣΕΡΡΩΝ</a:t>
            </a:r>
            <a:endParaRPr lang="el-GR" dirty="0"/>
          </a:p>
        </p:txBody>
      </p:sp>
      <p:pic>
        <p:nvPicPr>
          <p:cNvPr id="4" name="3 - Εικόνα" descr="14937802_1202667983113451_1138290326_n.jpg"/>
          <p:cNvPicPr>
            <a:picLocks noChangeAspect="1"/>
          </p:cNvPicPr>
          <p:nvPr/>
        </p:nvPicPr>
        <p:blipFill>
          <a:blip r:embed="rId2" cstate="print"/>
          <a:stretch>
            <a:fillRect/>
          </a:stretch>
        </p:blipFill>
        <p:spPr>
          <a:xfrm>
            <a:off x="2051720" y="1628800"/>
            <a:ext cx="5184576" cy="2457450"/>
          </a:xfrm>
          <a:prstGeom prst="rect">
            <a:avLst/>
          </a:prstGeom>
        </p:spPr>
      </p:pic>
      <p:sp>
        <p:nvSpPr>
          <p:cNvPr id="5" name="4 - TextBox"/>
          <p:cNvSpPr txBox="1"/>
          <p:nvPr/>
        </p:nvSpPr>
        <p:spPr>
          <a:xfrm>
            <a:off x="467544" y="4365104"/>
            <a:ext cx="8208912" cy="2246769"/>
          </a:xfrm>
          <a:prstGeom prst="rect">
            <a:avLst/>
          </a:prstGeom>
          <a:noFill/>
        </p:spPr>
        <p:txBody>
          <a:bodyPr wrap="square" rtlCol="0">
            <a:spAutoFit/>
          </a:bodyPr>
          <a:lstStyle/>
          <a:p>
            <a:pPr algn="just"/>
            <a:r>
              <a:rPr lang="el-GR" sz="2800" dirty="0" smtClean="0"/>
              <a:t>Είναι μια βλάχικη πίτα, γλυκιά, με βασικά συστατικά της το ρύζι, το νερό, το βούτυρο, τα αυγά και τη ζάχαρη. Επιπρόσθετα βάζουμε σταφίδες, σουσάμι και κανέλα. Η πίτα έχει στο κάτω μέρος φύλλο, ενώ από πάνω είναι γυμνή.</a:t>
            </a:r>
            <a:endParaRPr lang="el-G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252728"/>
          </a:xfrm>
        </p:spPr>
        <p:txBody>
          <a:bodyPr>
            <a:noAutofit/>
          </a:bodyPr>
          <a:lstStyle/>
          <a:p>
            <a:pPr algn="ctr"/>
            <a:r>
              <a:rPr lang="el-GR" sz="4400" dirty="0" smtClean="0"/>
              <a:t>ΜΑΚΕΔΟΝΙΤΙΚΗ ΣΠΑΝΑΚΟΠΙΤΑ ΜΕ ΑΝΘΟΤΥΡΟ</a:t>
            </a:r>
            <a:endParaRPr lang="el-GR" sz="4400" dirty="0"/>
          </a:p>
        </p:txBody>
      </p:sp>
      <p:pic>
        <p:nvPicPr>
          <p:cNvPr id="5" name="4 - Εικόνα" descr="14972051_1202672186446364_62376263_n.jpg"/>
          <p:cNvPicPr>
            <a:picLocks noChangeAspect="1"/>
          </p:cNvPicPr>
          <p:nvPr/>
        </p:nvPicPr>
        <p:blipFill>
          <a:blip r:embed="rId2" cstate="print"/>
          <a:stretch>
            <a:fillRect/>
          </a:stretch>
        </p:blipFill>
        <p:spPr>
          <a:xfrm>
            <a:off x="4560855" y="1844824"/>
            <a:ext cx="4331625" cy="4032448"/>
          </a:xfrm>
          <a:prstGeom prst="rect">
            <a:avLst/>
          </a:prstGeom>
        </p:spPr>
      </p:pic>
      <p:sp>
        <p:nvSpPr>
          <p:cNvPr id="8" name="7 - TextBox"/>
          <p:cNvSpPr txBox="1"/>
          <p:nvPr/>
        </p:nvSpPr>
        <p:spPr>
          <a:xfrm>
            <a:off x="0" y="1484784"/>
            <a:ext cx="4896544" cy="4893647"/>
          </a:xfrm>
          <a:prstGeom prst="rect">
            <a:avLst/>
          </a:prstGeom>
          <a:noFill/>
        </p:spPr>
        <p:txBody>
          <a:bodyPr wrap="square" rtlCol="0">
            <a:spAutoFit/>
          </a:bodyPr>
          <a:lstStyle/>
          <a:p>
            <a:r>
              <a:rPr lang="el-GR" sz="2400" u="sng" dirty="0" smtClean="0"/>
              <a:t>ΥΛΙΚΑ</a:t>
            </a:r>
            <a:r>
              <a:rPr lang="el-GR" sz="2400" dirty="0" smtClean="0"/>
              <a:t>:</a:t>
            </a:r>
          </a:p>
          <a:p>
            <a:pPr>
              <a:buFont typeface="Arial" pitchFamily="34" charset="0"/>
              <a:buChar char="•"/>
            </a:pPr>
            <a:r>
              <a:rPr lang="el-GR" sz="2400" dirty="0" smtClean="0"/>
              <a:t>600γρ. σπανάκι </a:t>
            </a:r>
          </a:p>
          <a:p>
            <a:pPr>
              <a:buFont typeface="Arial" pitchFamily="34" charset="0"/>
              <a:buChar char="•"/>
            </a:pPr>
            <a:r>
              <a:rPr lang="el-GR" sz="2400" dirty="0" smtClean="0"/>
              <a:t>4 φρέσκα κρεμμύδια </a:t>
            </a:r>
          </a:p>
          <a:p>
            <a:pPr>
              <a:buFont typeface="Arial" pitchFamily="34" charset="0"/>
              <a:buChar char="•"/>
            </a:pPr>
            <a:r>
              <a:rPr lang="el-GR" sz="2400" dirty="0" smtClean="0"/>
              <a:t>1 κρεμμύδι ξερό 150γρ</a:t>
            </a:r>
          </a:p>
          <a:p>
            <a:pPr>
              <a:buFont typeface="Arial" pitchFamily="34" charset="0"/>
              <a:buChar char="•"/>
            </a:pPr>
            <a:r>
              <a:rPr lang="el-GR" sz="2400" dirty="0" smtClean="0"/>
              <a:t>100γρ.κεφαλογραβιέρα τριμμένη </a:t>
            </a:r>
          </a:p>
          <a:p>
            <a:pPr>
              <a:buFont typeface="Arial" pitchFamily="34" charset="0"/>
              <a:buChar char="•"/>
            </a:pPr>
            <a:r>
              <a:rPr lang="el-GR" sz="2400" dirty="0" smtClean="0"/>
              <a:t>1 κύβο λαχανικών</a:t>
            </a:r>
            <a:r>
              <a:rPr lang="en-US" sz="2400" dirty="0" smtClean="0"/>
              <a:t> </a:t>
            </a:r>
            <a:endParaRPr lang="el-GR" sz="2400" dirty="0" smtClean="0"/>
          </a:p>
          <a:p>
            <a:pPr>
              <a:buFont typeface="Arial" pitchFamily="34" charset="0"/>
              <a:buChar char="•"/>
            </a:pPr>
            <a:r>
              <a:rPr lang="el-GR" sz="2400" dirty="0" smtClean="0"/>
              <a:t>Ελαιόλαδο </a:t>
            </a:r>
          </a:p>
          <a:p>
            <a:pPr>
              <a:buFont typeface="Arial" pitchFamily="34" charset="0"/>
              <a:buChar char="•"/>
            </a:pPr>
            <a:r>
              <a:rPr lang="el-GR" sz="2400" dirty="0" smtClean="0"/>
              <a:t>Για το φύλλο: 300γρ. αλεύρι γ.ο.χ. </a:t>
            </a:r>
          </a:p>
          <a:p>
            <a:pPr>
              <a:buFont typeface="Arial" pitchFamily="34" charset="0"/>
              <a:buChar char="•"/>
            </a:pPr>
            <a:r>
              <a:rPr lang="el-GR" sz="2400" dirty="0" smtClean="0"/>
              <a:t>120 </a:t>
            </a:r>
            <a:r>
              <a:rPr lang="en-US" sz="2400" dirty="0" smtClean="0"/>
              <a:t>ml </a:t>
            </a:r>
            <a:r>
              <a:rPr lang="el-GR" sz="2400" dirty="0" smtClean="0"/>
              <a:t>νερό </a:t>
            </a:r>
          </a:p>
          <a:p>
            <a:pPr>
              <a:buFont typeface="Arial" pitchFamily="34" charset="0"/>
              <a:buChar char="•"/>
            </a:pPr>
            <a:r>
              <a:rPr lang="el-GR" sz="2400" dirty="0" smtClean="0"/>
              <a:t>3 κ.σ γιαούρτι </a:t>
            </a:r>
          </a:p>
          <a:p>
            <a:pPr>
              <a:buFont typeface="Arial" pitchFamily="34" charset="0"/>
              <a:buChar char="•"/>
            </a:pPr>
            <a:r>
              <a:rPr lang="el-GR" sz="2400" dirty="0" smtClean="0"/>
              <a:t>3 κ.σ ελαιόλαδο </a:t>
            </a:r>
          </a:p>
          <a:p>
            <a:pPr>
              <a:buFont typeface="Arial" pitchFamily="34" charset="0"/>
              <a:buChar char="•"/>
            </a:pPr>
            <a:r>
              <a:rPr lang="el-GR" sz="2400" dirty="0" smtClean="0"/>
              <a:t>1 ½ κ.σ αλάτι </a:t>
            </a:r>
          </a:p>
          <a:p>
            <a:pPr>
              <a:buFont typeface="Arial" pitchFamily="34" charset="0"/>
              <a:buChar char="•"/>
            </a:pPr>
            <a:r>
              <a:rPr lang="el-GR" sz="2400" dirty="0" smtClean="0"/>
              <a:t>1 κ.σ ξίδι λευκό</a:t>
            </a:r>
            <a:endParaRPr lang="el-G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Λειτουργική μονάδ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341</TotalTime>
  <Words>1815</Words>
  <Application>Microsoft Office PowerPoint</Application>
  <PresentationFormat>Προβολή στην οθόνη (4:3)</PresentationFormat>
  <Paragraphs>157</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Λειτουργική μονάδα</vt:lpstr>
      <vt:lpstr>Διαφάνεια 1</vt:lpstr>
      <vt:lpstr>ΘΡΑΚΙΩΤΙΚΗ ΑΛΜΥΡΗ ΓΑΛΑΤΟΠΙΤΑ </vt:lpstr>
      <vt:lpstr>ΓΚΟΛΙΟ</vt:lpstr>
      <vt:lpstr>ΘΡΑΚΙΩΤΙΚΗ ΓΙΑΟΥΡΤΟΤΥΡΟΠΙΤΑ ΜΕ ΘΥΜΑΡΙ ΚΑΙ ΕΛΙΕΣ</vt:lpstr>
      <vt:lpstr>ΘΡΑΚΙΩΤΙΚΗ ΤΥΡΟΠΙΤΑ</vt:lpstr>
      <vt:lpstr>Διαφάνεια 6</vt:lpstr>
      <vt:lpstr>ΚΑΛΛΙΘΙΩΤΙΚΗ ΠΙΤΑ</vt:lpstr>
      <vt:lpstr>ΡΥΖΟΠΙΤΑ ΣΕΡΡΩΝ</vt:lpstr>
      <vt:lpstr>ΜΑΚΕΔΟΝΙΤΙΚΗ ΣΠΑΝΑΚΟΠΙΤΑ ΜΕ ΑΝΘΟΤΥΡΟ</vt:lpstr>
      <vt:lpstr>Διαφάνεια 10</vt:lpstr>
      <vt:lpstr>ΜΑΜΑΛΙΓΚΑ</vt:lpstr>
      <vt:lpstr>ΘΕΣΣΑΛΙΚΗ ΓΑΛΑΤΟΠΙΤΑ</vt:lpstr>
      <vt:lpstr>ΠΛΑΣΤΟΣ</vt:lpstr>
      <vt:lpstr>ΚΡΕΑΤΟΠΙΤΑ ΛΑΡΙΣΑΣ</vt:lpstr>
      <vt:lpstr>ΕΚΤΕΛΕΣΗ:</vt:lpstr>
      <vt:lpstr>ΣΤΕΡΕΟΕΛΛΑΔΙΤΙΚΗ ΣΠΑΝΑΚΟΤΥΡΟΠΙΤΑ</vt:lpstr>
      <vt:lpstr>ΚΑΣΤΑΝΙΩΤΙΚΗ ΖΥΜΑΡΟΠΙΤΑ</vt:lpstr>
      <vt:lpstr>ΣΠΑΝΑΚΟΠΙΤΑ  ΜΕ ΓΛΥΚΟ ΤΡΑΧΑΝΑ</vt:lpstr>
      <vt:lpstr>ΠΑΡΑΔΟΣΙΑΚΗ ΚΟΛΟΚΥΘΟΠΙΤΑ</vt:lpstr>
      <vt:lpstr>ΕΚΤΕΛΕΣΗ:</vt:lpstr>
      <vt:lpstr>ΚΟΛΟΚΥΘΟΠΙΤΑ ΜΕ ΤΡΑΧΑΝΑ</vt:lpstr>
      <vt:lpstr>ΗΠΕΙΡΩΤΙΚΟ ΠΕΠΕΚΙ</vt:lpstr>
      <vt:lpstr>ΗΠΕΙΡΩΤΙΚΗ ΚΟΘΡΟΠΙΤΑ</vt:lpstr>
      <vt:lpstr>ΗΠΕΙΡΩΤΙΚΗ ΠΙΤΑ ΜΕ ΑΡΝΙ</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Teacher</cp:lastModifiedBy>
  <cp:revision>39</cp:revision>
  <dcterms:created xsi:type="dcterms:W3CDTF">2016-11-10T17:57:16Z</dcterms:created>
  <dcterms:modified xsi:type="dcterms:W3CDTF">2017-03-31T07:42:32Z</dcterms:modified>
</cp:coreProperties>
</file>