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66A70-9402-490C-9C47-2AEB309DE262}" type="datetimeFigureOut">
              <a:rPr lang="el-GR" smtClean="0"/>
              <a:t>15/12/2016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87AB1-A26E-4079-93AD-9270BC2469A1}" type="slidenum">
              <a:rPr lang="el-GR" smtClean="0"/>
              <a:t>‹#›</a:t>
            </a:fld>
            <a:endParaRPr lang="el-GR"/>
          </a:p>
        </p:txBody>
      </p:sp>
    </p:spTree>
    <p:extLst>
      <p:ext uri="{BB962C8B-B14F-4D97-AF65-F5344CB8AC3E}">
        <p14:creationId xmlns:p14="http://schemas.microsoft.com/office/powerpoint/2010/main" val="84322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1F87AB1-A26E-4079-93AD-9270BC2469A1}" type="slidenum">
              <a:rPr lang="el-GR" smtClean="0"/>
              <a:t>1</a:t>
            </a:fld>
            <a:endParaRPr lang="el-GR"/>
          </a:p>
        </p:txBody>
      </p:sp>
    </p:spTree>
    <p:extLst>
      <p:ext uri="{BB962C8B-B14F-4D97-AF65-F5344CB8AC3E}">
        <p14:creationId xmlns:p14="http://schemas.microsoft.com/office/powerpoint/2010/main" val="4182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6476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14618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300163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249776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15548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334709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13504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223730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399380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315795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D29D77D-EB47-4EB1-AF42-3A2FFDEEE285}" type="datetimeFigureOut">
              <a:rPr lang="el-GR" smtClean="0"/>
              <a:t>15/12/2016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9703086-598A-40C3-8E82-AAE0D1FDD0DE}" type="slidenum">
              <a:rPr lang="el-GR" smtClean="0"/>
              <a:t>‹#›</a:t>
            </a:fld>
            <a:endParaRPr lang="el-GR" dirty="0"/>
          </a:p>
        </p:txBody>
      </p:sp>
    </p:spTree>
    <p:extLst>
      <p:ext uri="{BB962C8B-B14F-4D97-AF65-F5344CB8AC3E}">
        <p14:creationId xmlns:p14="http://schemas.microsoft.com/office/powerpoint/2010/main" val="132901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9D77D-EB47-4EB1-AF42-3A2FFDEEE285}" type="datetimeFigureOut">
              <a:rPr lang="el-GR" smtClean="0"/>
              <a:t>15/12/2016</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3086-598A-40C3-8E82-AAE0D1FDD0DE}" type="slidenum">
              <a:rPr lang="el-GR" smtClean="0"/>
              <a:t>‹#›</a:t>
            </a:fld>
            <a:endParaRPr lang="el-GR" dirty="0"/>
          </a:p>
        </p:txBody>
      </p:sp>
    </p:spTree>
    <p:extLst>
      <p:ext uri="{BB962C8B-B14F-4D97-AF65-F5344CB8AC3E}">
        <p14:creationId xmlns:p14="http://schemas.microsoft.com/office/powerpoint/2010/main" val="38860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8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92748" y="476672"/>
            <a:ext cx="2520280" cy="1754326"/>
          </a:xfrm>
          <a:prstGeom prst="rect">
            <a:avLst/>
          </a:prstGeom>
          <a:noFill/>
        </p:spPr>
        <p:txBody>
          <a:bodyPr wrap="square" rtlCol="0">
            <a:spAutoFit/>
          </a:bodyPr>
          <a:lstStyle/>
          <a:p>
            <a:r>
              <a:rPr lang="el-GR" sz="1200" dirty="0" smtClean="0">
                <a:cs typeface="Arial" pitchFamily="34" charset="0"/>
              </a:rPr>
              <a:t>Η χορτοφαγία είναι μια διατροφική συμπεριφορά, μια στάση ζωής για πολλούς, που χαρακτηρίζεται από τη μη κατανάλωση κρέατος, πουλερικών και των υποπροϊόντων τους, ενώ πιο αυστηρές μορφές αποκλείουν τα θαλασσινά, τα γαλακτοκομικά, τα αυγά και το μέλι.</a:t>
            </a:r>
          </a:p>
          <a:p>
            <a:endParaRPr lang="el-GR" sz="1200" dirty="0">
              <a:cs typeface="Arial" pitchFamily="34" charset="0"/>
            </a:endParaRPr>
          </a:p>
        </p:txBody>
      </p:sp>
      <p:sp>
        <p:nvSpPr>
          <p:cNvPr id="9" name="TextBox 8"/>
          <p:cNvSpPr txBox="1"/>
          <p:nvPr/>
        </p:nvSpPr>
        <p:spPr>
          <a:xfrm>
            <a:off x="99010" y="2091620"/>
            <a:ext cx="2520280" cy="3785652"/>
          </a:xfrm>
          <a:prstGeom prst="rect">
            <a:avLst/>
          </a:prstGeom>
          <a:noFill/>
        </p:spPr>
        <p:txBody>
          <a:bodyPr wrap="square" rtlCol="0">
            <a:spAutoFit/>
          </a:bodyPr>
          <a:lstStyle/>
          <a:p>
            <a:r>
              <a:rPr lang="el-GR" sz="1200" dirty="0" smtClean="0"/>
              <a:t>Το ενδιαφέρον του κόσμου φαίνεται ολοένα να μεγαλώνει και αυτό αποτυπώνεται στην τάση πολλών εστιατορίων που τα τελευταία χρόνια αυξάνουν τις χορτοφαγικές επιλογές των καταλόγων τους.</a:t>
            </a:r>
          </a:p>
          <a:p>
            <a:r>
              <a:rPr lang="el-GR" sz="1200" dirty="0" smtClean="0"/>
              <a:t>Είναι αδιαμφισβήτητο πια σήμερα ότι η μεγάλη κατανάλωση κόκκινου κυρίως κρέατος σχετίζεται με αύξηση καρδιοαγγειακών παθήσεων, καρκίνου και μείωση του προσδοκίμου επιβίωσης. Μάλιστα, ο Peter Cheeke καθηγητής Ζωολογίας και συγγραφέας πολλών βιβλίων στο πρόσφατο εγχειρίδιό του (Contemporary Issues in Animal Agriculture) αναφέρει 'Όσα λιγότερα γνωρίζει ο καταναλωτής για το κρέας που έχει στο πιάτο του, τόσο το καλύτερο γι’αυτόν …'</a:t>
            </a:r>
            <a:endParaRPr lang="el-GR" sz="1200" dirty="0"/>
          </a:p>
        </p:txBody>
      </p:sp>
      <p:pic>
        <p:nvPicPr>
          <p:cNvPr id="13" name="Εικόνα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20" y="5877272"/>
            <a:ext cx="9433048" cy="908575"/>
          </a:xfrm>
          <a:prstGeom prst="rect">
            <a:avLst/>
          </a:prstGeom>
        </p:spPr>
      </p:pic>
      <p:sp>
        <p:nvSpPr>
          <p:cNvPr id="2" name="TextBox 1"/>
          <p:cNvSpPr txBox="1"/>
          <p:nvPr/>
        </p:nvSpPr>
        <p:spPr>
          <a:xfrm>
            <a:off x="92748" y="107340"/>
            <a:ext cx="2016224" cy="400110"/>
          </a:xfrm>
          <a:prstGeom prst="rect">
            <a:avLst/>
          </a:prstGeom>
          <a:noFill/>
        </p:spPr>
        <p:txBody>
          <a:bodyPr wrap="square" rtlCol="0">
            <a:spAutoFit/>
          </a:bodyPr>
          <a:lstStyle/>
          <a:p>
            <a:r>
              <a:rPr lang="el-GR" sz="2000" dirty="0" smtClean="0">
                <a:solidFill>
                  <a:srgbClr val="FF0000"/>
                </a:solidFill>
              </a:rPr>
              <a:t>ΕΙΣΑΓΩΓΗ</a:t>
            </a:r>
            <a:endParaRPr lang="el-GR" sz="2000" dirty="0">
              <a:solidFill>
                <a:srgbClr val="FF0000"/>
              </a:solidFill>
            </a:endParaRPr>
          </a:p>
        </p:txBody>
      </p:sp>
      <p:pic>
        <p:nvPicPr>
          <p:cNvPr id="4" name="AWOLNATION Sail (Lyric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818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2"/>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4"/>
                </p:tgtEl>
              </p:cMediaNode>
            </p:audio>
          </p:childTnLst>
        </p:cTn>
      </p:par>
    </p:tnLst>
    <p:bldLst>
      <p:bldP spid="8"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t="34000"/>
          </a:stretch>
        </a:blipFill>
        <a:effectLst/>
      </p:bgPr>
    </p:bg>
    <p:spTree>
      <p:nvGrpSpPr>
        <p:cNvPr id="1" name=""/>
        <p:cNvGrpSpPr/>
        <p:nvPr/>
      </p:nvGrpSpPr>
      <p:grpSpPr>
        <a:xfrm>
          <a:off x="0" y="0"/>
          <a:ext cx="0" cy="0"/>
          <a:chOff x="0" y="0"/>
          <a:chExt cx="0" cy="0"/>
        </a:xfrm>
      </p:grpSpPr>
      <p:sp>
        <p:nvSpPr>
          <p:cNvPr id="4" name="TextBox 3"/>
          <p:cNvSpPr txBox="1"/>
          <p:nvPr/>
        </p:nvSpPr>
        <p:spPr>
          <a:xfrm>
            <a:off x="179512" y="172499"/>
            <a:ext cx="3816424" cy="400110"/>
          </a:xfrm>
          <a:prstGeom prst="rect">
            <a:avLst/>
          </a:prstGeom>
          <a:noFill/>
        </p:spPr>
        <p:txBody>
          <a:bodyPr wrap="square" rtlCol="0">
            <a:spAutoFit/>
          </a:bodyPr>
          <a:lstStyle/>
          <a:p>
            <a:r>
              <a:rPr lang="el-GR" sz="2000" dirty="0">
                <a:solidFill>
                  <a:srgbClr val="FF0000"/>
                </a:solidFill>
              </a:rPr>
              <a:t>Κατηγορίες </a:t>
            </a:r>
            <a:r>
              <a:rPr lang="el-GR" sz="2000" dirty="0" smtClean="0">
                <a:solidFill>
                  <a:srgbClr val="FF0000"/>
                </a:solidFill>
              </a:rPr>
              <a:t>χορτοφαγίας</a:t>
            </a:r>
            <a:r>
              <a:rPr lang="en-US" sz="2000" dirty="0" smtClean="0">
                <a:solidFill>
                  <a:srgbClr val="FF0000"/>
                </a:solidFill>
              </a:rPr>
              <a:t>                                                                                                         </a:t>
            </a:r>
            <a:endParaRPr lang="el-GR" sz="2000" dirty="0">
              <a:solidFill>
                <a:srgbClr val="FF0000"/>
              </a:solidFill>
            </a:endParaRPr>
          </a:p>
        </p:txBody>
      </p:sp>
      <p:sp>
        <p:nvSpPr>
          <p:cNvPr id="5" name="TextBox 4"/>
          <p:cNvSpPr txBox="1"/>
          <p:nvPr/>
        </p:nvSpPr>
        <p:spPr>
          <a:xfrm>
            <a:off x="179512" y="644079"/>
            <a:ext cx="2615833" cy="1569660"/>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Γαλακτο-χορτοφαγία</a:t>
            </a:r>
            <a:r>
              <a:rPr lang="el-GR" sz="1200" dirty="0"/>
              <a:t>. Οι γαλακτο-χορτοφάγοι δεν τρώνε κρέας ή αυγά αλλά καταναλώνουν γαλακτοκομικά προϊόντα. Οι περισσότεροι χορτοφάγοι στην Ινδία (περίπου το 70% των χορτοφάγων παγκοσμίως) αλλά καί οι αρχαίοι Πυθαγόρειοι, είναι ή ήταν γαλακτο-χορτοφάγοι.</a:t>
            </a:r>
          </a:p>
        </p:txBody>
      </p:sp>
      <p:sp>
        <p:nvSpPr>
          <p:cNvPr id="6" name="TextBox 5"/>
          <p:cNvSpPr txBox="1"/>
          <p:nvPr/>
        </p:nvSpPr>
        <p:spPr>
          <a:xfrm>
            <a:off x="167445" y="2277103"/>
            <a:ext cx="2880320" cy="1200329"/>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Γαλακτο-αυγο-χορτοφαγία</a:t>
            </a:r>
            <a:r>
              <a:rPr lang="el-GR" sz="1200" dirty="0"/>
              <a:t>. Οι γαλακτο-αυγο-χορτοφάγοι δεν τρώνε κρέας αλλά καταναλώνουν γαλακτοκομικά προϊόντα και αυγά. Αυτή αποτελεί προς το παρόν την πιο κοινή κατηγορία χορτοφάγων στο δυτικό κόσμο.</a:t>
            </a:r>
          </a:p>
        </p:txBody>
      </p:sp>
      <p:sp>
        <p:nvSpPr>
          <p:cNvPr id="7" name="TextBox 6"/>
          <p:cNvSpPr txBox="1"/>
          <p:nvPr/>
        </p:nvSpPr>
        <p:spPr>
          <a:xfrm>
            <a:off x="167445" y="3535434"/>
            <a:ext cx="2736304" cy="1569660"/>
          </a:xfrm>
          <a:prstGeom prst="rect">
            <a:avLst/>
          </a:prstGeom>
          <a:noFill/>
        </p:spPr>
        <p:txBody>
          <a:bodyPr wrap="square" rtlCol="0">
            <a:spAutoFit/>
          </a:bodyPr>
          <a:lstStyle/>
          <a:p>
            <a:r>
              <a:rPr lang="el-GR" sz="1200" dirty="0" smtClean="0"/>
              <a:t>▪</a:t>
            </a:r>
            <a:r>
              <a:rPr lang="en-US" sz="1200" dirty="0" smtClean="0">
                <a:solidFill>
                  <a:srgbClr val="FF0000"/>
                </a:solidFill>
              </a:rPr>
              <a:t> </a:t>
            </a:r>
            <a:r>
              <a:rPr lang="el-GR" sz="1200" dirty="0" smtClean="0">
                <a:solidFill>
                  <a:srgbClr val="FF0000"/>
                </a:solidFill>
              </a:rPr>
              <a:t>Γαλακτο/αυγο/θαλασσινο </a:t>
            </a:r>
            <a:r>
              <a:rPr lang="el-GR" sz="1200" dirty="0">
                <a:solidFill>
                  <a:srgbClr val="FF0000"/>
                </a:solidFill>
              </a:rPr>
              <a:t>χορτοφαγία</a:t>
            </a:r>
            <a:r>
              <a:rPr lang="el-GR" sz="1200" dirty="0"/>
              <a:t>. Αυτή αναφέρεται σε ανθρώπους που καταναλώνουν γαλακτοκομικά, αυγά, ψάρια και ενδεχομένως οστρακόδερμα, αλλά κανέναν άλλο τύπο κρέατος. Αυτή η διατροφή είναι δημοφιλής στην Ιαπωνία όπου αναφέρεται ως διατροφή Οκινάουα (Okinawa).</a:t>
            </a:r>
          </a:p>
        </p:txBody>
      </p:sp>
      <p:sp>
        <p:nvSpPr>
          <p:cNvPr id="9" name="TextBox 8"/>
          <p:cNvSpPr txBox="1"/>
          <p:nvPr/>
        </p:nvSpPr>
        <p:spPr>
          <a:xfrm>
            <a:off x="167445" y="5105095"/>
            <a:ext cx="2880320" cy="646331"/>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Αυγο-χορτοφαγία</a:t>
            </a:r>
            <a:r>
              <a:rPr lang="el-GR" sz="1200" dirty="0"/>
              <a:t>. Οι αυγο-χορτοφάγοι δεν τρώνε κρέας ή γαλακτοκομικά προϊόντα αλλά καταναλώνουν αυγά.</a:t>
            </a:r>
          </a:p>
        </p:txBody>
      </p:sp>
      <p:sp>
        <p:nvSpPr>
          <p:cNvPr id="10" name="TextBox 9"/>
          <p:cNvSpPr txBox="1"/>
          <p:nvPr/>
        </p:nvSpPr>
        <p:spPr>
          <a:xfrm>
            <a:off x="3132427" y="205189"/>
            <a:ext cx="5112568" cy="830997"/>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Αυστηρή </a:t>
            </a:r>
            <a:r>
              <a:rPr lang="el-GR" sz="1200" dirty="0">
                <a:solidFill>
                  <a:srgbClr val="FF0000"/>
                </a:solidFill>
              </a:rPr>
              <a:t>χορτοφαγία</a:t>
            </a:r>
            <a:r>
              <a:rPr lang="el-GR" sz="1200" dirty="0"/>
              <a:t>. Οι αυστηρά χορτοφάγοι (γνωστοί ως vegans στην αγγλική γλώσσα) δεν καταναλώνουν κανένα ζωϊκό προϊόν (όπως είναι τα αυγά, τα γαλακτοκομικά, το μέλι κλπ), δεν φορούν γούνες, δέρμα και μαλλί και δεν χρησιμοποιούν προϊόντα που κάνουν τεστ σε ζώα.</a:t>
            </a:r>
          </a:p>
        </p:txBody>
      </p:sp>
      <p:sp>
        <p:nvSpPr>
          <p:cNvPr id="11" name="TextBox 10"/>
          <p:cNvSpPr txBox="1"/>
          <p:nvPr/>
        </p:nvSpPr>
        <p:spPr>
          <a:xfrm>
            <a:off x="3132427" y="1076774"/>
            <a:ext cx="5170588" cy="1200329"/>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Η </a:t>
            </a:r>
            <a:r>
              <a:rPr lang="el-GR" sz="1200" dirty="0">
                <a:solidFill>
                  <a:srgbClr val="FF0000"/>
                </a:solidFill>
              </a:rPr>
              <a:t>Φρουτοφαγία </a:t>
            </a:r>
            <a:r>
              <a:rPr lang="el-GR" sz="1200" dirty="0"/>
              <a:t>είναι διατροφή που αποτελείται μόνο από φρούτα, καρύδια, σπόρους, και άλλων φυτικών προϊόντων που μπορούν να μαζευτούν χωρίς βλάβη των φυτών. Μερικοί φρουτοφάγοι τρώνε μόνο φυτικά προϊόντα που έχουν ήδη 'πέσει' από φυτά. Κατά συνέπεια, ένας φρουτοφάγος μπορεί να φάει φασόλια, ντομάτες, αγγούρια, κολοκύθες, και παρόμοια, αλλά θα αρνηθεί να φάει πατάτες ή σπανάκι.</a:t>
            </a:r>
          </a:p>
        </p:txBody>
      </p:sp>
      <p:sp>
        <p:nvSpPr>
          <p:cNvPr id="12" name="TextBox 11"/>
          <p:cNvSpPr txBox="1"/>
          <p:nvPr/>
        </p:nvSpPr>
        <p:spPr>
          <a:xfrm>
            <a:off x="167445" y="5805264"/>
            <a:ext cx="2904453" cy="830997"/>
          </a:xfrm>
          <a:prstGeom prst="rect">
            <a:avLst/>
          </a:prstGeom>
          <a:noFill/>
        </p:spPr>
        <p:txBody>
          <a:bodyPr wrap="square" rtlCol="0">
            <a:spAutoFit/>
          </a:bodyPr>
          <a:lstStyle/>
          <a:p>
            <a:r>
              <a:rPr lang="el-GR" sz="1200" dirty="0" smtClean="0"/>
              <a:t>▪</a:t>
            </a:r>
            <a:r>
              <a:rPr lang="en-US" sz="1200" dirty="0" smtClean="0"/>
              <a:t> </a:t>
            </a:r>
            <a:r>
              <a:rPr lang="el-GR" sz="1200" dirty="0" smtClean="0">
                <a:solidFill>
                  <a:srgbClr val="FF0000"/>
                </a:solidFill>
              </a:rPr>
              <a:t>Φυσική</a:t>
            </a:r>
            <a:r>
              <a:rPr lang="el-GR" sz="1200" dirty="0" smtClean="0"/>
              <a:t> </a:t>
            </a:r>
            <a:r>
              <a:rPr lang="el-GR" sz="1200" dirty="0"/>
              <a:t>υγιεινή στην κλασική μορφή της περιλαμβάνει μια διατροφή κυρίως ακατέργαστων τροφίμων αυστηρής χορτοφαγίας</a:t>
            </a:r>
          </a:p>
        </p:txBody>
      </p:sp>
    </p:spTree>
    <p:extLst>
      <p:ext uri="{BB962C8B-B14F-4D97-AF65-F5344CB8AC3E}">
        <p14:creationId xmlns:p14="http://schemas.microsoft.com/office/powerpoint/2010/main" val="3358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t="55000"/>
          </a:stretch>
        </a:blipFill>
        <a:effectLst/>
      </p:bgPr>
    </p:bg>
    <p:spTree>
      <p:nvGrpSpPr>
        <p:cNvPr id="1" name=""/>
        <p:cNvGrpSpPr/>
        <p:nvPr/>
      </p:nvGrpSpPr>
      <p:grpSpPr>
        <a:xfrm>
          <a:off x="0" y="0"/>
          <a:ext cx="0" cy="0"/>
          <a:chOff x="0" y="0"/>
          <a:chExt cx="0" cy="0"/>
        </a:xfrm>
      </p:grpSpPr>
      <p:sp>
        <p:nvSpPr>
          <p:cNvPr id="6" name="Υπότιτλος 5"/>
          <p:cNvSpPr>
            <a:spLocks noGrp="1"/>
          </p:cNvSpPr>
          <p:nvPr>
            <p:ph type="subTitle" idx="1"/>
          </p:nvPr>
        </p:nvSpPr>
        <p:spPr>
          <a:xfrm>
            <a:off x="183642" y="620688"/>
            <a:ext cx="2300126" cy="1752600"/>
          </a:xfrm>
        </p:spPr>
        <p:txBody>
          <a:bodyPr>
            <a:noAutofit/>
          </a:bodyPr>
          <a:lstStyle/>
          <a:p>
            <a:pPr algn="l"/>
            <a:r>
              <a:rPr lang="el-GR" sz="1200" dirty="0">
                <a:solidFill>
                  <a:schemeClr val="tx1"/>
                </a:solidFill>
              </a:rPr>
              <a:t>Δυστυχώς στη σημερινή εποχή υπάρχει ακόμα το στίγμα της μιζέριας και της ασιτίας όταν γίνεται η αναφορά στους χορτοφάγους. Αυτό συμβαίνει κυρίως στη χώρα μας και η αντίληψη αυτή ίσως να σχετίζεται περισσότερο με τα πρόσφατα μεταπολεμικά χρόνια, όπου η μη κατανάλωση κρέατος (λόγω φτώχιας) συνδυάστηκε με ασιτία και πολλούς θανάτους.</a:t>
            </a:r>
          </a:p>
          <a:p>
            <a:pPr algn="l"/>
            <a:r>
              <a:rPr lang="el-GR" sz="1200" b="1" dirty="0">
                <a:solidFill>
                  <a:srgbClr val="FF0000"/>
                </a:solidFill>
              </a:rPr>
              <a:t>Συνειρμικά λοιπόν, γίνεται η συσχέτιση με τη χορτοφαγία.</a:t>
            </a:r>
          </a:p>
        </p:txBody>
      </p:sp>
      <p:sp>
        <p:nvSpPr>
          <p:cNvPr id="8" name="Ορθογώνιο 7"/>
          <p:cNvSpPr/>
          <p:nvPr/>
        </p:nvSpPr>
        <p:spPr>
          <a:xfrm>
            <a:off x="-252536" y="188640"/>
            <a:ext cx="5320332" cy="1077218"/>
          </a:xfrm>
          <a:prstGeom prst="rect">
            <a:avLst/>
          </a:prstGeom>
        </p:spPr>
        <p:txBody>
          <a:bodyPr wrap="square">
            <a:spAutoFit/>
          </a:bodyPr>
          <a:lstStyle/>
          <a:p>
            <a:pPr lvl="0" algn="ctr">
              <a:spcBef>
                <a:spcPct val="0"/>
              </a:spcBef>
            </a:pPr>
            <a:r>
              <a:rPr lang="el-GR" sz="2000" dirty="0">
                <a:solidFill>
                  <a:srgbClr val="FF0000"/>
                </a:solidFill>
                <a:ea typeface="+mj-ea"/>
                <a:cs typeface="+mj-cs"/>
              </a:rPr>
              <a:t>Τι συμβαίνει με τα παιδιά και τις εγκύους;</a:t>
            </a:r>
            <a:r>
              <a:rPr lang="el-GR" sz="4400" dirty="0">
                <a:solidFill>
                  <a:prstClr val="black"/>
                </a:solidFill>
                <a:ea typeface="+mj-ea"/>
                <a:cs typeface="+mj-cs"/>
              </a:rPr>
              <a:t/>
            </a:r>
            <a:br>
              <a:rPr lang="el-GR" sz="4400" dirty="0">
                <a:solidFill>
                  <a:prstClr val="black"/>
                </a:solidFill>
                <a:ea typeface="+mj-ea"/>
                <a:cs typeface="+mj-cs"/>
              </a:rPr>
            </a:br>
            <a:endParaRPr lang="el-GR" sz="4400" dirty="0">
              <a:solidFill>
                <a:prstClr val="black"/>
              </a:solidFill>
              <a:ea typeface="+mj-ea"/>
              <a:cs typeface="+mj-cs"/>
            </a:endParaRPr>
          </a:p>
        </p:txBody>
      </p:sp>
      <p:sp>
        <p:nvSpPr>
          <p:cNvPr id="9" name="TextBox 8"/>
          <p:cNvSpPr txBox="1"/>
          <p:nvPr/>
        </p:nvSpPr>
        <p:spPr>
          <a:xfrm>
            <a:off x="179512" y="3356992"/>
            <a:ext cx="2228118" cy="2123658"/>
          </a:xfrm>
          <a:prstGeom prst="rect">
            <a:avLst/>
          </a:prstGeom>
          <a:noFill/>
        </p:spPr>
        <p:txBody>
          <a:bodyPr wrap="square" rtlCol="0">
            <a:spAutoFit/>
          </a:bodyPr>
          <a:lstStyle/>
          <a:p>
            <a:r>
              <a:rPr lang="el-GR" sz="1200" dirty="0"/>
              <a:t>Αν και αυτό αρχίζει να αλλάζει, εξακολουθεί να παραμένει η εντύπωση ότι μία χορτοφαγική δίαιτα είναι ελλιπής σε θρεπτικά συστατικά, καθώς δεν περιέχει κρέας και, συνεπώς, ευαίσθητες ομάδες με αυξημένες απαιτήσεις σε θρεπτικά συστατικά, όπως εγκυμονούσες, θηλάζουσες, παιδιά και έφηβοι δεν πρέπει να ακολουθούν.</a:t>
            </a:r>
          </a:p>
        </p:txBody>
      </p:sp>
      <p:sp>
        <p:nvSpPr>
          <p:cNvPr id="10" name="TextBox 9"/>
          <p:cNvSpPr txBox="1"/>
          <p:nvPr/>
        </p:nvSpPr>
        <p:spPr>
          <a:xfrm>
            <a:off x="2915816" y="665693"/>
            <a:ext cx="4888284" cy="1200329"/>
          </a:xfrm>
          <a:prstGeom prst="rect">
            <a:avLst/>
          </a:prstGeom>
          <a:noFill/>
        </p:spPr>
        <p:txBody>
          <a:bodyPr wrap="square" rtlCol="0">
            <a:spAutoFit/>
          </a:bodyPr>
          <a:lstStyle/>
          <a:p>
            <a:r>
              <a:rPr lang="el-GR" sz="1200" dirty="0"/>
              <a:t>Στην επίσημη κοινή θέση του Αμερικανικού και Καναδικού Συλλόγου Διαιτολόγων, δηλώνεται απερίφραστα ότι  μία σωστά σχεδιασμένη χορτοφαγική δίαιτα (συμπεριλαμβανομένης και της αυστηρής χορτοφαγίας) 'είναι υγιεινή, διατροφικά επαρκής και προσφέρει πλεονεκτήματα υγείας τόσο για την πρόληψη, όσο και την θεραπεία διαφόρων ασθενειών'.</a:t>
            </a:r>
          </a:p>
        </p:txBody>
      </p:sp>
      <p:sp>
        <p:nvSpPr>
          <p:cNvPr id="11" name="Ορθογώνιο 10"/>
          <p:cNvSpPr/>
          <p:nvPr/>
        </p:nvSpPr>
        <p:spPr>
          <a:xfrm>
            <a:off x="2915816" y="2941493"/>
            <a:ext cx="4572000" cy="830997"/>
          </a:xfrm>
          <a:prstGeom prst="rect">
            <a:avLst/>
          </a:prstGeom>
        </p:spPr>
        <p:txBody>
          <a:bodyPr>
            <a:spAutoFit/>
          </a:bodyPr>
          <a:lstStyle/>
          <a:p>
            <a:r>
              <a:rPr lang="el-GR" sz="1200" dirty="0"/>
              <a:t>Συνοψίζοντας τα αποτελέσματα των ερευνών που έχουν γίνει σε αυτό το χώρο αναφέρεται ότι μια καλή σχεδιασμένη χορτοφαγική δίαιτα 'μπορεί να καλύψει τις διατροφικές απαιτήσεις σε όλα τα στάδια της ζωής, εγκυμοσύνης, θηλασμού, παιδικής και εφηβικής ηλικίας'.</a:t>
            </a:r>
          </a:p>
        </p:txBody>
      </p:sp>
      <p:sp>
        <p:nvSpPr>
          <p:cNvPr id="12" name="Ορθογώνιο 11"/>
          <p:cNvSpPr/>
          <p:nvPr/>
        </p:nvSpPr>
        <p:spPr>
          <a:xfrm>
            <a:off x="2915816" y="1891853"/>
            <a:ext cx="4572000" cy="1015663"/>
          </a:xfrm>
          <a:prstGeom prst="rect">
            <a:avLst/>
          </a:prstGeom>
        </p:spPr>
        <p:txBody>
          <a:bodyPr>
            <a:spAutoFit/>
          </a:bodyPr>
          <a:lstStyle/>
          <a:p>
            <a:r>
              <a:rPr lang="el-GR" sz="1200" dirty="0"/>
              <a:t>Γίνεται δηλαδή αντιληπτό ότι οι ιδιαίτερες ανάγκες αυτών των πληθυσμών κυρίως σε πρωτεΐνη, σίδηρο, ασβέστιο, Β12, φυλλικό, ψευδάργυρο μπορεί να καλυφθεί, όχι τόσο εύκολα όσο σε έναν άλλο ενήλικα, αλλά με σωστό σχεδιασμό και συνδυασμό τροφών στο διαιτολόγιό του.</a:t>
            </a: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661248"/>
            <a:ext cx="1196218" cy="808301"/>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566031"/>
            <a:ext cx="1117425" cy="1117425"/>
          </a:xfrm>
          <a:prstGeom prst="rect">
            <a:avLst/>
          </a:prstGeom>
        </p:spPr>
      </p:pic>
      <p:pic>
        <p:nvPicPr>
          <p:cNvPr id="4" name="Εικόνα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28574">
            <a:off x="7442186" y="2244335"/>
            <a:ext cx="1569739" cy="1042307"/>
          </a:xfrm>
          <a:prstGeom prst="rect">
            <a:avLst/>
          </a:prstGeom>
        </p:spPr>
      </p:pic>
    </p:spTree>
    <p:extLst>
      <p:ext uri="{BB962C8B-B14F-4D97-AF65-F5344CB8AC3E}">
        <p14:creationId xmlns:p14="http://schemas.microsoft.com/office/powerpoint/2010/main" val="19283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8"/>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0" fill="hold"/>
                                        <p:tgtEl>
                                          <p:spTgt spid="4"/>
                                        </p:tgtEl>
                                        <p:attrNameLst>
                                          <p:attrName>ppt_w</p:attrName>
                                        </p:attrNameLst>
                                      </p:cBhvr>
                                      <p:tavLst>
                                        <p:tav tm="0">
                                          <p:val>
                                            <p:fltVal val="0"/>
                                          </p:val>
                                        </p:tav>
                                        <p:tav tm="100000">
                                          <p:val>
                                            <p:strVal val="#ppt_w"/>
                                          </p:val>
                                        </p:tav>
                                      </p:tavLst>
                                    </p:anim>
                                    <p:anim calcmode="lin" valueType="num">
                                      <p:cBhvr>
                                        <p:cTn id="67" dur="1000" fill="hold"/>
                                        <p:tgtEl>
                                          <p:spTgt spid="4"/>
                                        </p:tgtEl>
                                        <p:attrNameLst>
                                          <p:attrName>ppt_h</p:attrName>
                                        </p:attrNameLst>
                                      </p:cBhvr>
                                      <p:tavLst>
                                        <p:tav tm="0">
                                          <p:val>
                                            <p:fltVal val="0"/>
                                          </p:val>
                                        </p:tav>
                                        <p:tav tm="100000">
                                          <p:val>
                                            <p:strVal val="#ppt_h"/>
                                          </p:val>
                                        </p:tav>
                                      </p:tavLst>
                                    </p:anim>
                                    <p:anim calcmode="lin" valueType="num">
                                      <p:cBhvr>
                                        <p:cTn id="68" dur="1000" fill="hold"/>
                                        <p:tgtEl>
                                          <p:spTgt spid="4"/>
                                        </p:tgtEl>
                                        <p:attrNameLst>
                                          <p:attrName>style.rotation</p:attrName>
                                        </p:attrNameLst>
                                      </p:cBhvr>
                                      <p:tavLst>
                                        <p:tav tm="0">
                                          <p:val>
                                            <p:fltVal val="90"/>
                                          </p:val>
                                        </p:tav>
                                        <p:tav tm="100000">
                                          <p:val>
                                            <p:fltVal val="0"/>
                                          </p:val>
                                        </p:tav>
                                      </p:tavLst>
                                    </p:anim>
                                    <p:animEffect transition="in" filter="fade">
                                      <p:cBhvr>
                                        <p:cTn id="6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t="54000"/>
          </a:stretch>
        </a:blipFill>
        <a:effectLst/>
      </p:bgPr>
    </p:bg>
    <p:spTree>
      <p:nvGrpSpPr>
        <p:cNvPr id="1" name=""/>
        <p:cNvGrpSpPr/>
        <p:nvPr/>
      </p:nvGrpSpPr>
      <p:grpSpPr>
        <a:xfrm>
          <a:off x="0" y="0"/>
          <a:ext cx="0" cy="0"/>
          <a:chOff x="0" y="0"/>
          <a:chExt cx="0" cy="0"/>
        </a:xfrm>
      </p:grpSpPr>
      <p:sp>
        <p:nvSpPr>
          <p:cNvPr id="4" name="TextBox 3"/>
          <p:cNvSpPr txBox="1"/>
          <p:nvPr/>
        </p:nvSpPr>
        <p:spPr>
          <a:xfrm>
            <a:off x="179512" y="188640"/>
            <a:ext cx="1656184" cy="400110"/>
          </a:xfrm>
          <a:prstGeom prst="rect">
            <a:avLst/>
          </a:prstGeom>
          <a:noFill/>
        </p:spPr>
        <p:txBody>
          <a:bodyPr wrap="square" rtlCol="0">
            <a:spAutoFit/>
          </a:bodyPr>
          <a:lstStyle/>
          <a:p>
            <a:r>
              <a:rPr lang="el-GR" sz="2000" dirty="0">
                <a:solidFill>
                  <a:srgbClr val="FF0000"/>
                </a:solidFill>
              </a:rPr>
              <a:t>Οφέλη υγείας</a:t>
            </a:r>
          </a:p>
        </p:txBody>
      </p:sp>
      <p:sp>
        <p:nvSpPr>
          <p:cNvPr id="5" name="TextBox 4"/>
          <p:cNvSpPr txBox="1"/>
          <p:nvPr/>
        </p:nvSpPr>
        <p:spPr>
          <a:xfrm>
            <a:off x="179512" y="618370"/>
            <a:ext cx="2880320" cy="1938992"/>
          </a:xfrm>
          <a:prstGeom prst="rect">
            <a:avLst/>
          </a:prstGeom>
          <a:noFill/>
        </p:spPr>
        <p:txBody>
          <a:bodyPr wrap="square" rtlCol="0">
            <a:spAutoFit/>
          </a:bodyPr>
          <a:lstStyle/>
          <a:p>
            <a:r>
              <a:rPr lang="el-GR" sz="1200" dirty="0"/>
              <a:t>Πολλές μελέτες εκθειάζουν τη μη κατανάλωση κρέατος στο διαιτολόγιό μας. Έτσι, σε μελέτες που έγιναν σε χορτοφάγους βρέθηκε ότι αυτοί καταναλώνουν λιγότερο κορεσμένο λίπος και χοληστερόλη, περισσότερους υδατάνθρακες και διαιτητικές ίνες, καθώς φυσικά και πολύ περισσότερη βιταμίνη C, E και πολλά άλλα αντιοξειδωτικά συστατικά.</a:t>
            </a:r>
          </a:p>
        </p:txBody>
      </p:sp>
      <p:sp>
        <p:nvSpPr>
          <p:cNvPr id="6" name="TextBox 5"/>
          <p:cNvSpPr txBox="1"/>
          <p:nvPr/>
        </p:nvSpPr>
        <p:spPr>
          <a:xfrm>
            <a:off x="179512" y="2557362"/>
            <a:ext cx="2808312" cy="1754326"/>
          </a:xfrm>
          <a:prstGeom prst="rect">
            <a:avLst/>
          </a:prstGeom>
          <a:noFill/>
        </p:spPr>
        <p:txBody>
          <a:bodyPr wrap="square" rtlCol="0">
            <a:spAutoFit/>
          </a:bodyPr>
          <a:lstStyle/>
          <a:p>
            <a:r>
              <a:rPr lang="el-GR" sz="1200" dirty="0"/>
              <a:t>Αυτό έχει ως αποτέλεσμα οι χορτοφάγοι να έχουν χαμηλότερο Δείκτη Μάζας Σώματος και συνεπώς να κινδυνεύουν λιγότερο από παχυσαρκία, να εμφανίζουν καλύτερο </a:t>
            </a:r>
            <a:r>
              <a:rPr lang="el-GR" sz="1200" dirty="0" err="1"/>
              <a:t>λιπιδαιμικό</a:t>
            </a:r>
            <a:r>
              <a:rPr lang="el-GR" sz="1200" dirty="0"/>
              <a:t> προφίλ στο αίμα. Χαμηλότερη πίεση και λιγότερα ποσοστά </a:t>
            </a:r>
            <a:r>
              <a:rPr lang="el-GR" sz="1200" dirty="0" err="1"/>
              <a:t>καρδιοαγγεικών</a:t>
            </a:r>
            <a:r>
              <a:rPr lang="el-GR" sz="1200" dirty="0"/>
              <a:t> παθήσεων, σακχαρώδη διαβήτη τύπου ΙΙ και διαφόρων μορφών καρκίνου (κυρίως προστάτη και εντέρου).</a:t>
            </a:r>
          </a:p>
        </p:txBody>
      </p:sp>
      <p:sp>
        <p:nvSpPr>
          <p:cNvPr id="7" name="TextBox 6"/>
          <p:cNvSpPr txBox="1"/>
          <p:nvPr/>
        </p:nvSpPr>
        <p:spPr>
          <a:xfrm>
            <a:off x="169608" y="4365104"/>
            <a:ext cx="2952328" cy="1754326"/>
          </a:xfrm>
          <a:prstGeom prst="rect">
            <a:avLst/>
          </a:prstGeom>
          <a:noFill/>
        </p:spPr>
        <p:txBody>
          <a:bodyPr wrap="square" rtlCol="0">
            <a:spAutoFit/>
          </a:bodyPr>
          <a:lstStyle/>
          <a:p>
            <a:r>
              <a:rPr lang="el-GR" sz="1200" dirty="0"/>
              <a:t>Στην επίσημη ιστοσελίδα της, η Αμερικανική Ένωση Καρδιολογίας (</a:t>
            </a:r>
            <a:r>
              <a:rPr lang="el-GR" sz="1200" dirty="0" err="1"/>
              <a:t>American</a:t>
            </a:r>
            <a:r>
              <a:rPr lang="el-GR" sz="1200" dirty="0"/>
              <a:t> </a:t>
            </a:r>
            <a:r>
              <a:rPr lang="el-GR" sz="1200" dirty="0" err="1"/>
              <a:t>Heart</a:t>
            </a:r>
            <a:r>
              <a:rPr lang="el-GR" sz="1200" dirty="0"/>
              <a:t> </a:t>
            </a:r>
            <a:r>
              <a:rPr lang="el-GR" sz="1200" dirty="0" err="1"/>
              <a:t>Association</a:t>
            </a:r>
            <a:r>
              <a:rPr lang="el-GR" sz="1200" dirty="0"/>
              <a:t>) αναφέρει ότι πολλές μελέτες έχουν δείξει ότι οι χορτοφάγοι φαίνεται να έχουν ένα χαμηλότερο κίνδυνο παχυσαρκίας, στεφανιαίων καρδιακών παθήσεων (που προκαλούν καρδιακή προσβολή), υψηλή πίεση αίματος και σακχαρώδη διαβήτη.</a:t>
            </a:r>
          </a:p>
        </p:txBody>
      </p:sp>
      <p:sp>
        <p:nvSpPr>
          <p:cNvPr id="8" name="TextBox 7"/>
          <p:cNvSpPr txBox="1"/>
          <p:nvPr/>
        </p:nvSpPr>
        <p:spPr>
          <a:xfrm>
            <a:off x="3332473" y="188640"/>
            <a:ext cx="5544616" cy="646331"/>
          </a:xfrm>
          <a:prstGeom prst="rect">
            <a:avLst/>
          </a:prstGeom>
          <a:noFill/>
        </p:spPr>
        <p:txBody>
          <a:bodyPr wrap="square" rtlCol="0">
            <a:spAutoFit/>
          </a:bodyPr>
          <a:lstStyle/>
          <a:p>
            <a:r>
              <a:rPr lang="el-GR" sz="1200" dirty="0"/>
              <a:t>Επίσης η χορτοφαγική δίαιτα φαίνεται να σχετίζεται με την αύξηση του προσδόκιμου ζωής καθώς μεγάλες επιδημιολογικές μελέτες έχουν συσχετίσει την αυξημένη κατανάλωση κρέατος με αυξημένη θνησιμότητα. </a:t>
            </a:r>
          </a:p>
        </p:txBody>
      </p:sp>
      <p:sp>
        <p:nvSpPr>
          <p:cNvPr id="9" name="TextBox 8"/>
          <p:cNvSpPr txBox="1"/>
          <p:nvPr/>
        </p:nvSpPr>
        <p:spPr>
          <a:xfrm>
            <a:off x="3340048" y="832452"/>
            <a:ext cx="5544616" cy="461665"/>
          </a:xfrm>
          <a:prstGeom prst="rect">
            <a:avLst/>
          </a:prstGeom>
          <a:noFill/>
        </p:spPr>
        <p:txBody>
          <a:bodyPr wrap="square" rtlCol="0">
            <a:spAutoFit/>
          </a:bodyPr>
          <a:lstStyle/>
          <a:p>
            <a:r>
              <a:rPr lang="el-GR" sz="1200" dirty="0"/>
              <a:t>Το μεγάλο όμως διατροφικό πλεονέκτημα της χορτοφαγίας είναι η αυξημένη κατανάλωση διαιτητικών ινών και αντιοξειδωτικών συστατικών.</a:t>
            </a:r>
          </a:p>
        </p:txBody>
      </p:sp>
      <p:sp>
        <p:nvSpPr>
          <p:cNvPr id="10" name="TextBox 9"/>
          <p:cNvSpPr txBox="1"/>
          <p:nvPr/>
        </p:nvSpPr>
        <p:spPr>
          <a:xfrm>
            <a:off x="3332473" y="1294118"/>
            <a:ext cx="4752528" cy="830997"/>
          </a:xfrm>
          <a:prstGeom prst="rect">
            <a:avLst/>
          </a:prstGeom>
          <a:noFill/>
        </p:spPr>
        <p:txBody>
          <a:bodyPr wrap="square" rtlCol="0">
            <a:spAutoFit/>
          </a:bodyPr>
          <a:lstStyle/>
          <a:p>
            <a:r>
              <a:rPr lang="el-GR" sz="1200" dirty="0"/>
              <a:t>Έτσι, ενώ η μέση κατανάλωση διαιτητικών ινών στις αναπτυγμένες χώρες είναι 12-18 </a:t>
            </a:r>
            <a:r>
              <a:rPr lang="el-GR" sz="1200" dirty="0" err="1"/>
              <a:t>γραμ</a:t>
            </a:r>
            <a:r>
              <a:rPr lang="el-GR" sz="1200" dirty="0"/>
              <a:t>./ μέρα με RDA (μέση ημερήσια διαιτητική πρόσληψη) τα 30γραμ./μέρα, παρατηρήθηκε ότι λόγω της αυξημένης κατανάλωσης φρούτων λαχανικών και οσπρίων φτάνει τα 30-42 </a:t>
            </a:r>
            <a:r>
              <a:rPr lang="el-GR" sz="1200" dirty="0" err="1"/>
              <a:t>γραμ</a:t>
            </a:r>
            <a:r>
              <a:rPr lang="el-GR" sz="1200" dirty="0"/>
              <a:t>./μέρα.</a:t>
            </a:r>
          </a:p>
        </p:txBody>
      </p:sp>
      <p:sp>
        <p:nvSpPr>
          <p:cNvPr id="11" name="TextBox 10"/>
          <p:cNvSpPr txBox="1"/>
          <p:nvPr/>
        </p:nvSpPr>
        <p:spPr>
          <a:xfrm>
            <a:off x="3340048" y="2135137"/>
            <a:ext cx="5472608" cy="1569660"/>
          </a:xfrm>
          <a:prstGeom prst="rect">
            <a:avLst/>
          </a:prstGeom>
          <a:noFill/>
        </p:spPr>
        <p:txBody>
          <a:bodyPr wrap="square" rtlCol="0">
            <a:spAutoFit/>
          </a:bodyPr>
          <a:lstStyle/>
          <a:p>
            <a:r>
              <a:rPr lang="el-GR" sz="1200" dirty="0"/>
              <a:t>Είναι γνωστό πως οι διαιτητικές ίνες μειώνουν τα επίπεδα λιπιδίων και γλυκόζης στο αίμα, συμβάλλουν στην καταπολέμηση της δυσκοιλιότητας και προφυλάσσουν από ορισμένες μορφές καρκίνου. Επίσης, με την αυξημένη κατανάλωση λαχανικών, φρούτων, ακατέργαστων δημητριακών και λαδιού (κυρίως ελαιολάδου) θωρακίζουμε τον οργανισμό μας με </a:t>
            </a:r>
            <a:r>
              <a:rPr lang="el-GR" sz="1200" dirty="0" err="1"/>
              <a:t>καροτινοειδή</a:t>
            </a:r>
            <a:r>
              <a:rPr lang="el-GR" sz="1200" dirty="0"/>
              <a:t> (β-</a:t>
            </a:r>
            <a:r>
              <a:rPr lang="el-GR" sz="1200" dirty="0" err="1"/>
              <a:t>καροτίν</a:t>
            </a:r>
            <a:r>
              <a:rPr lang="el-GR" sz="1200" dirty="0"/>
              <a:t>η, λικοπίνη, λουτείνη κα), φλαβονοειδή (κουερσιτίνη, κατεχίνες κα) και βιταμίνες, που είναι γνωστά πλέον για την αντιοξειδωτική τους δράση και την τόνωση του ανοσοποιητικού μας συστήματος.</a:t>
            </a: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54508" y="6237312"/>
            <a:ext cx="3059832" cy="545571"/>
          </a:xfrm>
          <a:prstGeom prst="rect">
            <a:avLst/>
          </a:prstGeom>
        </p:spPr>
      </p:pic>
    </p:spTree>
    <p:extLst>
      <p:ext uri="{BB962C8B-B14F-4D97-AF65-F5344CB8AC3E}">
        <p14:creationId xmlns:p14="http://schemas.microsoft.com/office/powerpoint/2010/main" val="27739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188640"/>
            <a:ext cx="5112568" cy="800219"/>
          </a:xfrm>
          <a:prstGeom prst="rect">
            <a:avLst/>
          </a:prstGeom>
          <a:noFill/>
        </p:spPr>
        <p:txBody>
          <a:bodyPr wrap="square" rtlCol="0">
            <a:spAutoFit/>
          </a:bodyPr>
          <a:lstStyle/>
          <a:p>
            <a:pPr lvl="0"/>
            <a:r>
              <a:rPr lang="el-GR" sz="2800" dirty="0">
                <a:solidFill>
                  <a:prstClr val="white"/>
                </a:solidFill>
              </a:rPr>
              <a:t>Η Ομάδα </a:t>
            </a:r>
            <a:r>
              <a:rPr lang="el-GR" sz="2800" dirty="0" smtClean="0">
                <a:solidFill>
                  <a:prstClr val="white"/>
                </a:solidFill>
              </a:rPr>
              <a:t>μας (</a:t>
            </a:r>
            <a:r>
              <a:rPr lang="en-US" sz="2800" dirty="0" smtClean="0">
                <a:solidFill>
                  <a:prstClr val="white"/>
                </a:solidFill>
              </a:rPr>
              <a:t>Hunger Games)</a:t>
            </a:r>
            <a:r>
              <a:rPr lang="el-GR" sz="2800" dirty="0" smtClean="0">
                <a:solidFill>
                  <a:prstClr val="white"/>
                </a:solidFill>
              </a:rPr>
              <a:t>: </a:t>
            </a:r>
            <a:endParaRPr lang="el-GR" sz="2800" dirty="0">
              <a:solidFill>
                <a:prstClr val="white"/>
              </a:solidFill>
            </a:endParaRPr>
          </a:p>
          <a:p>
            <a:endParaRPr lang="el-GR" dirty="0">
              <a:solidFill>
                <a:schemeClr val="bg1"/>
              </a:solidFill>
            </a:endParaRPr>
          </a:p>
        </p:txBody>
      </p:sp>
      <p:sp>
        <p:nvSpPr>
          <p:cNvPr id="6" name="TextBox 5"/>
          <p:cNvSpPr txBox="1"/>
          <p:nvPr/>
        </p:nvSpPr>
        <p:spPr>
          <a:xfrm>
            <a:off x="251520" y="774240"/>
            <a:ext cx="2880320" cy="369332"/>
          </a:xfrm>
          <a:prstGeom prst="rect">
            <a:avLst/>
          </a:prstGeom>
          <a:noFill/>
        </p:spPr>
        <p:txBody>
          <a:bodyPr wrap="square" rtlCol="0">
            <a:spAutoFit/>
          </a:bodyPr>
          <a:lstStyle/>
          <a:p>
            <a:r>
              <a:rPr lang="el-GR" b="1" dirty="0" smtClean="0">
                <a:solidFill>
                  <a:schemeClr val="bg1"/>
                </a:solidFill>
              </a:rPr>
              <a:t>Σταύρακας Κωνσταντίνος </a:t>
            </a:r>
            <a:endParaRPr lang="el-GR" b="1" dirty="0">
              <a:solidFill>
                <a:schemeClr val="bg1"/>
              </a:solidFill>
            </a:endParaRPr>
          </a:p>
        </p:txBody>
      </p:sp>
      <p:sp>
        <p:nvSpPr>
          <p:cNvPr id="7" name="TextBox 6"/>
          <p:cNvSpPr txBox="1"/>
          <p:nvPr/>
        </p:nvSpPr>
        <p:spPr>
          <a:xfrm>
            <a:off x="251520" y="1163726"/>
            <a:ext cx="3888432" cy="369332"/>
          </a:xfrm>
          <a:prstGeom prst="rect">
            <a:avLst/>
          </a:prstGeom>
          <a:noFill/>
        </p:spPr>
        <p:txBody>
          <a:bodyPr wrap="square" rtlCol="0">
            <a:spAutoFit/>
          </a:bodyPr>
          <a:lstStyle/>
          <a:p>
            <a:r>
              <a:rPr lang="el-GR" b="1" dirty="0" smtClean="0">
                <a:solidFill>
                  <a:schemeClr val="bg1"/>
                </a:solidFill>
              </a:rPr>
              <a:t>Ανδριανή Τσουρέκη </a:t>
            </a:r>
            <a:endParaRPr lang="el-GR" b="1" dirty="0">
              <a:solidFill>
                <a:schemeClr val="bg1"/>
              </a:solidFill>
            </a:endParaRPr>
          </a:p>
        </p:txBody>
      </p:sp>
      <p:sp>
        <p:nvSpPr>
          <p:cNvPr id="8" name="TextBox 7"/>
          <p:cNvSpPr txBox="1"/>
          <p:nvPr/>
        </p:nvSpPr>
        <p:spPr>
          <a:xfrm>
            <a:off x="251520" y="1588150"/>
            <a:ext cx="2556284" cy="369332"/>
          </a:xfrm>
          <a:prstGeom prst="rect">
            <a:avLst/>
          </a:prstGeom>
          <a:noFill/>
        </p:spPr>
        <p:txBody>
          <a:bodyPr wrap="square" rtlCol="0">
            <a:spAutoFit/>
          </a:bodyPr>
          <a:lstStyle/>
          <a:p>
            <a:r>
              <a:rPr lang="el-GR" b="1" dirty="0" smtClean="0">
                <a:solidFill>
                  <a:schemeClr val="bg1"/>
                </a:solidFill>
              </a:rPr>
              <a:t>Γεωργία Ρισβά</a:t>
            </a:r>
            <a:endParaRPr lang="el-GR" b="1" dirty="0">
              <a:solidFill>
                <a:schemeClr val="bg1"/>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01328"/>
            <a:ext cx="1080120" cy="1994067"/>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626" y="4365104"/>
            <a:ext cx="3383843" cy="2223399"/>
          </a:xfrm>
          <a:prstGeom prst="rect">
            <a:avLst/>
          </a:prstGeom>
        </p:spPr>
      </p:pic>
    </p:spTree>
    <p:extLst>
      <p:ext uri="{BB962C8B-B14F-4D97-AF65-F5344CB8AC3E}">
        <p14:creationId xmlns:p14="http://schemas.microsoft.com/office/powerpoint/2010/main" val="26972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1001</Words>
  <Application>Microsoft Office PowerPoint</Application>
  <PresentationFormat>Προβολή στην οθόνη (4:3)</PresentationFormat>
  <Paragraphs>32</Paragraphs>
  <Slides>5</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29</cp:revision>
  <dcterms:created xsi:type="dcterms:W3CDTF">2016-12-06T14:18:04Z</dcterms:created>
  <dcterms:modified xsi:type="dcterms:W3CDTF">2016-12-15T21:42:42Z</dcterms:modified>
</cp:coreProperties>
</file>