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EB433DC-1E7E-4B89-9F17-CAFE463BCF09}" type="datetimeFigureOut">
              <a:rPr lang="el-GR" smtClean="0"/>
              <a:t>5/5/2017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362653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EB433DC-1E7E-4B89-9F17-CAFE463BCF09}" type="datetimeFigureOut">
              <a:rPr lang="el-GR" smtClean="0"/>
              <a:t>5/5/2017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428153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EB433DC-1E7E-4B89-9F17-CAFE463BCF09}" type="datetimeFigureOut">
              <a:rPr lang="el-GR" smtClean="0"/>
              <a:t>5/5/2017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142385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EB433DC-1E7E-4B89-9F17-CAFE463BCF09}" type="datetimeFigureOut">
              <a:rPr lang="el-GR" smtClean="0"/>
              <a:t>5/5/2017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143501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EB433DC-1E7E-4B89-9F17-CAFE463BCF09}" type="datetimeFigureOut">
              <a:rPr lang="el-GR" smtClean="0"/>
              <a:t>5/5/2017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32564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EB433DC-1E7E-4B89-9F17-CAFE463BCF09}" type="datetimeFigureOut">
              <a:rPr lang="el-GR" smtClean="0"/>
              <a:t>5/5/2017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365993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EB433DC-1E7E-4B89-9F17-CAFE463BCF09}" type="datetimeFigureOut">
              <a:rPr lang="el-GR" smtClean="0"/>
              <a:t>5/5/2017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299180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EB433DC-1E7E-4B89-9F17-CAFE463BCF09}" type="datetimeFigureOut">
              <a:rPr lang="el-GR" smtClean="0"/>
              <a:t>5/5/2017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110668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EB433DC-1E7E-4B89-9F17-CAFE463BCF09}" type="datetimeFigureOut">
              <a:rPr lang="el-GR" smtClean="0"/>
              <a:t>5/5/2017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10543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EB433DC-1E7E-4B89-9F17-CAFE463BCF09}" type="datetimeFigureOut">
              <a:rPr lang="el-GR" smtClean="0"/>
              <a:t>5/5/2017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77946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EB433DC-1E7E-4B89-9F17-CAFE463BCF09}" type="datetimeFigureOut">
              <a:rPr lang="el-GR" smtClean="0"/>
              <a:t>5/5/2017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166BFE8-34DA-4D7A-9E5D-680CB42D46B3}" type="slidenum">
              <a:rPr lang="el-GR" smtClean="0"/>
              <a:t>‹#›</a:t>
            </a:fld>
            <a:endParaRPr lang="el-GR"/>
          </a:p>
        </p:txBody>
      </p:sp>
    </p:spTree>
    <p:extLst>
      <p:ext uri="{BB962C8B-B14F-4D97-AF65-F5344CB8AC3E}">
        <p14:creationId xmlns:p14="http://schemas.microsoft.com/office/powerpoint/2010/main" val="23787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433DC-1E7E-4B89-9F17-CAFE463BCF09}" type="datetimeFigureOut">
              <a:rPr lang="el-GR" smtClean="0"/>
              <a:t>5/5/2017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6BFE8-34DA-4D7A-9E5D-680CB42D46B3}" type="slidenum">
              <a:rPr lang="el-GR" smtClean="0"/>
              <a:t>‹#›</a:t>
            </a:fld>
            <a:endParaRPr lang="el-GR"/>
          </a:p>
        </p:txBody>
      </p:sp>
    </p:spTree>
    <p:extLst>
      <p:ext uri="{BB962C8B-B14F-4D97-AF65-F5344CB8AC3E}">
        <p14:creationId xmlns:p14="http://schemas.microsoft.com/office/powerpoint/2010/main" val="4188523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a:stretch>
        </a:blipFill>
        <a:effectLst/>
      </p:bgPr>
    </p:bg>
    <p:spTree>
      <p:nvGrpSpPr>
        <p:cNvPr id="1" name=""/>
        <p:cNvGrpSpPr/>
        <p:nvPr/>
      </p:nvGrpSpPr>
      <p:grpSpPr>
        <a:xfrm>
          <a:off x="0" y="0"/>
          <a:ext cx="0" cy="0"/>
          <a:chOff x="0" y="0"/>
          <a:chExt cx="0" cy="0"/>
        </a:xfrm>
      </p:grpSpPr>
      <p:sp>
        <p:nvSpPr>
          <p:cNvPr id="7" name="Ορθογώνιο 6"/>
          <p:cNvSpPr/>
          <p:nvPr/>
        </p:nvSpPr>
        <p:spPr>
          <a:xfrm>
            <a:off x="467544" y="404664"/>
            <a:ext cx="8208912" cy="1200329"/>
          </a:xfrm>
          <a:prstGeom prst="rect">
            <a:avLst/>
          </a:prstGeom>
          <a:noFill/>
        </p:spPr>
        <p:txBody>
          <a:bodyPr wrap="square" lIns="91440" tIns="45720" rIns="91440" bIns="45720">
            <a:spAutoFit/>
          </a:bodyPr>
          <a:lstStyle/>
          <a:p>
            <a:pPr algn="ctr"/>
            <a:r>
              <a:rPr lang="el-GR"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Αυτά είναι τα 4 βότανα μπροστά στα οποία οι επιστήμονες υποκλίνονται </a:t>
            </a:r>
            <a:endParaRPr lang="el-GR"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14471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t="35000"/>
          </a:stretch>
        </a:blipFill>
        <a:effectLst/>
      </p:bgPr>
    </p:bg>
    <p:spTree>
      <p:nvGrpSpPr>
        <p:cNvPr id="1" name=""/>
        <p:cNvGrpSpPr/>
        <p:nvPr/>
      </p:nvGrpSpPr>
      <p:grpSpPr>
        <a:xfrm>
          <a:off x="0" y="0"/>
          <a:ext cx="0" cy="0"/>
          <a:chOff x="0" y="0"/>
          <a:chExt cx="0" cy="0"/>
        </a:xfrm>
      </p:grpSpPr>
      <p:sp>
        <p:nvSpPr>
          <p:cNvPr id="4" name="TextBox 3"/>
          <p:cNvSpPr txBox="1"/>
          <p:nvPr/>
        </p:nvSpPr>
        <p:spPr>
          <a:xfrm>
            <a:off x="107504" y="188640"/>
            <a:ext cx="3312368" cy="646331"/>
          </a:xfrm>
          <a:prstGeom prst="rect">
            <a:avLst/>
          </a:prstGeom>
          <a:noFill/>
        </p:spPr>
        <p:txBody>
          <a:bodyPr wrap="square" rtlCol="0">
            <a:spAutoFit/>
          </a:bodyPr>
          <a:lstStyle/>
          <a:p>
            <a:r>
              <a:rPr lang="el-GR" dirty="0" smtClean="0">
                <a:solidFill>
                  <a:srgbClr val="00B050"/>
                </a:solidFill>
              </a:rPr>
              <a:t>1ο βότανο: Μαϊντανός ο θαυματουργός.</a:t>
            </a:r>
            <a:endParaRPr lang="el-GR" dirty="0">
              <a:solidFill>
                <a:srgbClr val="00B050"/>
              </a:solidFill>
            </a:endParaRPr>
          </a:p>
        </p:txBody>
      </p:sp>
      <p:sp>
        <p:nvSpPr>
          <p:cNvPr id="5" name="TextBox 4"/>
          <p:cNvSpPr txBox="1"/>
          <p:nvPr/>
        </p:nvSpPr>
        <p:spPr>
          <a:xfrm>
            <a:off x="107504" y="842595"/>
            <a:ext cx="2520280" cy="6740307"/>
          </a:xfrm>
          <a:prstGeom prst="rect">
            <a:avLst/>
          </a:prstGeom>
          <a:noFill/>
        </p:spPr>
        <p:txBody>
          <a:bodyPr wrap="square" rtlCol="0">
            <a:spAutoFit/>
          </a:bodyPr>
          <a:lstStyle/>
          <a:p>
            <a:r>
              <a:rPr lang="el-GR" sz="1400" dirty="0" smtClean="0"/>
              <a:t>«Αποκαλύπτομαι μπρος στο μαϊντανό» λέει ο </a:t>
            </a:r>
            <a:r>
              <a:rPr lang="el-GR" sz="1400" dirty="0" err="1" smtClean="0"/>
              <a:t>Ιγν.Ζαχαρόπουλος</a:t>
            </a:r>
            <a:r>
              <a:rPr lang="el-GR" sz="1400" dirty="0" smtClean="0"/>
              <a:t>, θέλοντας να τονίσει πόσο ωφέλιμος είναι για την υγεία μας. Το χρησιμοποιούμε στις σαλάτες, στις σάλτσες και σχεδόν σε όλα τα φαγητά. </a:t>
            </a:r>
            <a:r>
              <a:rPr lang="el-GR" sz="1400" dirty="0" err="1" smtClean="0"/>
              <a:t>Παρομοιώδεις</a:t>
            </a:r>
            <a:r>
              <a:rPr lang="el-GR" sz="1400" dirty="0" smtClean="0"/>
              <a:t> είναι η φράση «είσαι μαϊντανός» που λένε για όσους ανακατεύονται με όλα. Είναι από τα λίγα βότανα με πάρα πολλές θεραπευτικές ιδιότητες, γι’ αυτό ονομάζεται «λαχανικό της υγείας». Είναι το </a:t>
            </a:r>
            <a:r>
              <a:rPr lang="el-GR" sz="1400" dirty="0" err="1" smtClean="0"/>
              <a:t>πετροσέληνο</a:t>
            </a:r>
            <a:r>
              <a:rPr lang="el-GR" sz="1400" dirty="0" smtClean="0"/>
              <a:t>, το αγαπημένο βοτάνι του Ιπποκράτη με το οποίο θεράπευε πολλές αρρώστιες. Περιέχει πολλές βιταμίνες και μέταλλα, όπως βιταμίνες A,B,C και μέταλλα σίδηρο, μαγνήσιο, ιώδιο, φώσφορο, μαγγάνιο, κάλιο, νάτριο, θείο, χλώριο, κοβάλτιο. Ο κατάλογος των ασθενειών που κάνει καλό μεγάλος. Εμείς θα αναφερθούμε σε μερικές.</a:t>
            </a:r>
          </a:p>
          <a:p>
            <a:endParaRPr lang="el-GR" dirty="0" smtClean="0"/>
          </a:p>
          <a:p>
            <a:endParaRPr lang="el-GR" dirty="0" smtClean="0"/>
          </a:p>
          <a:p>
            <a:endParaRPr lang="el-GR" dirty="0" smtClean="0"/>
          </a:p>
        </p:txBody>
      </p:sp>
      <p:sp>
        <p:nvSpPr>
          <p:cNvPr id="6" name="TextBox 5"/>
          <p:cNvSpPr txBox="1"/>
          <p:nvPr/>
        </p:nvSpPr>
        <p:spPr>
          <a:xfrm>
            <a:off x="2627784" y="222193"/>
            <a:ext cx="6624736" cy="2862322"/>
          </a:xfrm>
          <a:prstGeom prst="rect">
            <a:avLst/>
          </a:prstGeom>
          <a:noFill/>
        </p:spPr>
        <p:txBody>
          <a:bodyPr wrap="square" rtlCol="0">
            <a:spAutoFit/>
          </a:bodyPr>
          <a:lstStyle/>
          <a:p>
            <a:r>
              <a:rPr lang="el-GR" sz="1400" dirty="0" smtClean="0"/>
              <a:t>Ο μαϊντανός είναι αφάνταστα πολύτιμος στα νεφρά και στην κύστη. Με την πολυουρία διώχνει τις πέτρες. Είναι αντισηπτικό του αίματος, προληπτικό του καρκίνου, συνίσταται κατά του εντέρου και της υδρωπικίας. Είναι τονωτικός, χωνευτικός, αντιπυρετικός , κατά των πρησμένων αδένων, κατά των αποστημάτων, του στήθους, κατά του άσθματος και των πνευμονικών παθήσεων. Ευεργετικό στο συκώτι, διεγερτικός, ορεκτικός κ.ά. Στα μικρά πουλιά είναι δηλητηριώδες και στον παπαγάλο θανατηφόρος. Με τη συμβουλή του γιατρού πρέπει να το τρώνε οι εγκυμονούσες γιατί μπορεί να προκαλέσει αποβολή. Ο μαϊντανός ενισχύει τη μνήμη όμως πρέπει να προσέχουμε γιατί η ρίζα του φυτού περιέχει «</a:t>
            </a:r>
            <a:r>
              <a:rPr lang="el-GR" sz="1400" dirty="0" err="1" smtClean="0"/>
              <a:t>Απιόλ</a:t>
            </a:r>
            <a:r>
              <a:rPr lang="el-GR" sz="1400" dirty="0" smtClean="0"/>
              <a:t>» και σε μεγάλες δόσεις φέρνει ζαλάδες.</a:t>
            </a:r>
          </a:p>
          <a:p>
            <a:endParaRPr lang="el-GR" dirty="0" smtClean="0"/>
          </a:p>
          <a:p>
            <a:endParaRPr lang="el-GR" dirty="0" smtClean="0"/>
          </a:p>
          <a:p>
            <a:endParaRPr lang="el-GR" dirty="0" smtClean="0"/>
          </a:p>
        </p:txBody>
      </p:sp>
    </p:spTree>
    <p:extLst>
      <p:ext uri="{BB962C8B-B14F-4D97-AF65-F5344CB8AC3E}">
        <p14:creationId xmlns:p14="http://schemas.microsoft.com/office/powerpoint/2010/main" val="36418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5" y="188640"/>
            <a:ext cx="2304256" cy="422920"/>
          </a:xfrm>
        </p:spPr>
        <p:txBody>
          <a:bodyPr>
            <a:normAutofit/>
          </a:bodyPr>
          <a:lstStyle/>
          <a:p>
            <a:r>
              <a:rPr lang="el-GR" sz="1800" dirty="0" smtClean="0">
                <a:solidFill>
                  <a:srgbClr val="00B050"/>
                </a:solidFill>
              </a:rPr>
              <a:t>2ο βότανο: Το λάχανο.</a:t>
            </a:r>
            <a:endParaRPr lang="el-GR" sz="1800" dirty="0">
              <a:solidFill>
                <a:srgbClr val="00B050"/>
              </a:solidFill>
            </a:endParaRPr>
          </a:p>
        </p:txBody>
      </p:sp>
      <p:sp>
        <p:nvSpPr>
          <p:cNvPr id="4" name="TextBox 3"/>
          <p:cNvSpPr txBox="1"/>
          <p:nvPr/>
        </p:nvSpPr>
        <p:spPr>
          <a:xfrm>
            <a:off x="141496" y="584612"/>
            <a:ext cx="2448272" cy="5878532"/>
          </a:xfrm>
          <a:prstGeom prst="rect">
            <a:avLst/>
          </a:prstGeom>
          <a:noFill/>
        </p:spPr>
        <p:txBody>
          <a:bodyPr wrap="square" rtlCol="0">
            <a:spAutoFit/>
          </a:bodyPr>
          <a:lstStyle/>
          <a:p>
            <a:r>
              <a:rPr lang="el-GR" sz="1400" dirty="0" smtClean="0"/>
              <a:t>Έχει απίστευτες θεραπευτικές ιδιότητες. Άριστο θεραπευτικό του έλκους στομάχου και </a:t>
            </a:r>
            <a:r>
              <a:rPr lang="el-GR" sz="1400" dirty="0" err="1" smtClean="0"/>
              <a:t>δωδεκαδαχτήλου</a:t>
            </a:r>
            <a:r>
              <a:rPr lang="el-GR" sz="1400" dirty="0" smtClean="0"/>
              <a:t>. Θεραπευτικό των παθήσεων του στήθους, και του άσθματος. Μαλακώνει τον βήχα, κατά του βραχνιάσματος και των βρογχικών. </a:t>
            </a:r>
            <a:r>
              <a:rPr lang="el-GR" sz="1400" dirty="0" err="1" smtClean="0"/>
              <a:t>Αντισκορβουτικό</a:t>
            </a:r>
            <a:r>
              <a:rPr lang="el-GR" sz="1400" dirty="0" smtClean="0"/>
              <a:t>, τονωτικό, </a:t>
            </a:r>
            <a:r>
              <a:rPr lang="el-GR" sz="1400" dirty="0" err="1" smtClean="0"/>
              <a:t>αποσυμφορεί</a:t>
            </a:r>
            <a:r>
              <a:rPr lang="el-GR" sz="1400" dirty="0" smtClean="0"/>
              <a:t> τις αρτηρίες, ανακουφίζει πόνους αρθριτικών, ρευματισμών, κατά των εγκαυμάτων, της νευραλγίας του προσώπου, τον πονοκέφαλο. Βοηθά το </a:t>
            </a:r>
            <a:r>
              <a:rPr lang="el-GR" sz="1400" dirty="0" err="1" smtClean="0"/>
              <a:t>ερυσίπελα</a:t>
            </a:r>
            <a:r>
              <a:rPr lang="el-GR" sz="1400" dirty="0" smtClean="0"/>
              <a:t> και ανοίγει τους καλόγερους. Το λάχανο είναι τροφή φάρμακο. Να θυμάστε πάντα ότι τα λαχανικά και τα φρούτα πρέπει να μην είναι φορτωμένο με ραντίσματα και λιπάσματα.</a:t>
            </a:r>
          </a:p>
          <a:p>
            <a:endParaRPr lang="el-GR" dirty="0" smtClean="0"/>
          </a:p>
          <a:p>
            <a:endParaRPr lang="el-GR" dirty="0" smtClean="0"/>
          </a:p>
          <a:p>
            <a:endParaRPr lang="el-GR" dirty="0" smtClean="0"/>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5654850"/>
            <a:ext cx="1008112" cy="939230"/>
          </a:xfrm>
          <a:prstGeom prst="rect">
            <a:avLst/>
          </a:prstGeom>
        </p:spPr>
      </p:pic>
      <p:pic>
        <p:nvPicPr>
          <p:cNvPr id="9" name="Εικόνα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6195" y="5610988"/>
            <a:ext cx="921324" cy="1026953"/>
          </a:xfrm>
          <a:prstGeom prst="rect">
            <a:avLst/>
          </a:prstGeom>
        </p:spPr>
      </p:pic>
    </p:spTree>
    <p:extLst>
      <p:ext uri="{BB962C8B-B14F-4D97-AF65-F5344CB8AC3E}">
        <p14:creationId xmlns:p14="http://schemas.microsoft.com/office/powerpoint/2010/main" val="428792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a:stretch>
        </a:blipFill>
        <a:effectLst/>
      </p:bgPr>
    </p:bg>
    <p:spTree>
      <p:nvGrpSpPr>
        <p:cNvPr id="1" name=""/>
        <p:cNvGrpSpPr/>
        <p:nvPr/>
      </p:nvGrpSpPr>
      <p:grpSpPr>
        <a:xfrm>
          <a:off x="0" y="0"/>
          <a:ext cx="0" cy="0"/>
          <a:chOff x="0" y="0"/>
          <a:chExt cx="0" cy="0"/>
        </a:xfrm>
      </p:grpSpPr>
      <p:sp>
        <p:nvSpPr>
          <p:cNvPr id="4" name="TextBox 3"/>
          <p:cNvSpPr txBox="1"/>
          <p:nvPr/>
        </p:nvSpPr>
        <p:spPr>
          <a:xfrm>
            <a:off x="107504" y="835936"/>
            <a:ext cx="2664296" cy="4955203"/>
          </a:xfrm>
          <a:prstGeom prst="rect">
            <a:avLst/>
          </a:prstGeom>
          <a:noFill/>
        </p:spPr>
        <p:txBody>
          <a:bodyPr wrap="square" rtlCol="0">
            <a:spAutoFit/>
          </a:bodyPr>
          <a:lstStyle/>
          <a:p>
            <a:r>
              <a:rPr lang="el-GR" sz="1400" dirty="0" smtClean="0"/>
              <a:t>Οι Άραβες λένε </a:t>
            </a:r>
            <a:r>
              <a:rPr lang="el-GR" sz="1400" dirty="0" err="1" smtClean="0"/>
              <a:t>γι΄</a:t>
            </a:r>
            <a:r>
              <a:rPr lang="el-GR" sz="1400" dirty="0" smtClean="0"/>
              <a:t> αυτό το ξεχωριστό βοτάνι. «πως μπορεί να πεθάνει ένας άνθρωπος που έχει στον κήπο του μια φασκομηλιά». Το φασκόμηλο πίνετε σαν αφέψημα ή έγχυμα με μέλι. Είναι κατά του κρυολογήματος, των ρευματισμών, του ερεθισμένου λαιμού, της νευροπάθειας, της ατονίας του στομάχου και των εντέρων, της αμηνόρροιας, δυσμηνόρροιας και λευκόρροιας. Είναι επίσης αντιπυρετικό, διεγερτικό-δυναμωτικό, αποχρεμπτικό και απολυμαντικό. Αυτές είναι μερικές από τις πολλές ευεργετικές του ιδιότητες. Είναι επίσης ενισχυτικό της μνήμης.</a:t>
            </a:r>
          </a:p>
          <a:p>
            <a:endParaRPr lang="el-GR" dirty="0" smtClean="0"/>
          </a:p>
          <a:p>
            <a:endParaRPr lang="el-GR" dirty="0" smtClean="0"/>
          </a:p>
        </p:txBody>
      </p:sp>
      <p:sp>
        <p:nvSpPr>
          <p:cNvPr id="6" name="TextBox 5"/>
          <p:cNvSpPr txBox="1"/>
          <p:nvPr/>
        </p:nvSpPr>
        <p:spPr>
          <a:xfrm>
            <a:off x="107504" y="156350"/>
            <a:ext cx="4032448" cy="1200329"/>
          </a:xfrm>
          <a:prstGeom prst="rect">
            <a:avLst/>
          </a:prstGeom>
          <a:noFill/>
        </p:spPr>
        <p:txBody>
          <a:bodyPr wrap="square" rtlCol="0">
            <a:spAutoFit/>
          </a:bodyPr>
          <a:lstStyle/>
          <a:p>
            <a:r>
              <a:rPr lang="el-GR" dirty="0" smtClean="0">
                <a:solidFill>
                  <a:srgbClr val="00B050"/>
                </a:solidFill>
              </a:rPr>
              <a:t>3ο βότανο: Το φασκόμηλο                                 ή Αλισφακιά.</a:t>
            </a:r>
            <a:br>
              <a:rPr lang="el-GR" dirty="0" smtClean="0">
                <a:solidFill>
                  <a:srgbClr val="00B050"/>
                </a:solidFill>
              </a:rPr>
            </a:br>
            <a:r>
              <a:rPr lang="el-GR" dirty="0" smtClean="0">
                <a:solidFill>
                  <a:srgbClr val="00B050"/>
                </a:solidFill>
              </a:rPr>
              <a:t/>
            </a:r>
            <a:br>
              <a:rPr lang="el-GR" dirty="0" smtClean="0">
                <a:solidFill>
                  <a:srgbClr val="00B050"/>
                </a:solidFill>
              </a:rPr>
            </a:br>
            <a:endParaRPr lang="el-GR" dirty="0">
              <a:solidFill>
                <a:srgbClr val="00B050"/>
              </a:solidFill>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1208"/>
            <a:ext cx="2843808" cy="1556792"/>
          </a:xfrm>
          <a:prstGeom prst="rect">
            <a:avLst/>
          </a:prstGeom>
        </p:spPr>
      </p:pic>
    </p:spTree>
    <p:extLst>
      <p:ext uri="{BB962C8B-B14F-4D97-AF65-F5344CB8AC3E}">
        <p14:creationId xmlns:p14="http://schemas.microsoft.com/office/powerpoint/2010/main" val="3891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t="20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251520" y="260648"/>
            <a:ext cx="2664296" cy="1754326"/>
          </a:xfrm>
          <a:prstGeom prst="rect">
            <a:avLst/>
          </a:prstGeom>
          <a:noFill/>
        </p:spPr>
        <p:txBody>
          <a:bodyPr wrap="square" rtlCol="0">
            <a:spAutoFit/>
          </a:bodyPr>
          <a:lstStyle/>
          <a:p>
            <a:r>
              <a:rPr lang="el-GR" dirty="0" smtClean="0">
                <a:solidFill>
                  <a:srgbClr val="00B050"/>
                </a:solidFill>
              </a:rPr>
              <a:t>4ο βότανο: </a:t>
            </a:r>
            <a:r>
              <a:rPr lang="el-GR" dirty="0" err="1" smtClean="0">
                <a:solidFill>
                  <a:srgbClr val="00B050"/>
                </a:solidFill>
              </a:rPr>
              <a:t>Ταραξάκο</a:t>
            </a:r>
            <a:r>
              <a:rPr lang="el-GR" dirty="0" smtClean="0">
                <a:solidFill>
                  <a:srgbClr val="00B050"/>
                </a:solidFill>
              </a:rPr>
              <a:t> ή πικραλίδα ή δόντι του λιονταριού.</a:t>
            </a:r>
          </a:p>
          <a:p>
            <a:endParaRPr lang="el-GR" dirty="0" smtClean="0"/>
          </a:p>
          <a:p>
            <a:endParaRPr lang="el-GR" dirty="0" smtClean="0"/>
          </a:p>
          <a:p>
            <a:endParaRPr lang="el-GR" dirty="0" smtClean="0"/>
          </a:p>
        </p:txBody>
      </p:sp>
      <p:sp>
        <p:nvSpPr>
          <p:cNvPr id="6" name="TextBox 5"/>
          <p:cNvSpPr txBox="1"/>
          <p:nvPr/>
        </p:nvSpPr>
        <p:spPr>
          <a:xfrm>
            <a:off x="220787" y="1137811"/>
            <a:ext cx="2952328" cy="3077766"/>
          </a:xfrm>
          <a:prstGeom prst="rect">
            <a:avLst/>
          </a:prstGeom>
          <a:noFill/>
        </p:spPr>
        <p:txBody>
          <a:bodyPr wrap="square" rtlCol="0">
            <a:spAutoFit/>
          </a:bodyPr>
          <a:lstStyle/>
          <a:p>
            <a:r>
              <a:rPr lang="el-GR" sz="1400" dirty="0" smtClean="0"/>
              <a:t>Το κατεξοχήν φυτικό φάρμακο του συκωτιού και της χολής. Είναι επίσης διουρητικό, στομαχικό, τονωτικό, </a:t>
            </a:r>
            <a:r>
              <a:rPr lang="el-GR" sz="1400" dirty="0" err="1" smtClean="0"/>
              <a:t>αντισκορβουτικό</a:t>
            </a:r>
            <a:r>
              <a:rPr lang="el-GR" sz="1400" dirty="0" smtClean="0"/>
              <a:t>, καθαριστικό του αίματος, καθαρτικό, κατά του βήχα, των φλεγμονών του στήθους, ελαττώνει τη χοληστερίνη, κατά του διαβήτη, και το πιο σημαντικό ενισχύει τη μνήμη. Περιέχει βιταμίνες και σχεδόν όλα τα μέταλλα.</a:t>
            </a:r>
          </a:p>
          <a:p>
            <a:endParaRPr lang="el-GR" dirty="0" smtClean="0"/>
          </a:p>
          <a:p>
            <a:endParaRPr lang="el-GR" dirty="0" smtClean="0"/>
          </a:p>
          <a:p>
            <a:endParaRPr lang="el-GR" dirty="0" smtClean="0"/>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429000"/>
            <a:ext cx="2952328" cy="3240360"/>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278031"/>
            <a:ext cx="4968552" cy="898237"/>
          </a:xfrm>
          <a:prstGeom prst="rect">
            <a:avLst/>
          </a:prstGeom>
        </p:spPr>
      </p:pic>
    </p:spTree>
    <p:extLst>
      <p:ext uri="{BB962C8B-B14F-4D97-AF65-F5344CB8AC3E}">
        <p14:creationId xmlns:p14="http://schemas.microsoft.com/office/powerpoint/2010/main" val="210278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TextBox 5"/>
          <p:cNvSpPr txBox="1"/>
          <p:nvPr/>
        </p:nvSpPr>
        <p:spPr>
          <a:xfrm>
            <a:off x="179512" y="1316667"/>
            <a:ext cx="2448272" cy="461665"/>
          </a:xfrm>
          <a:prstGeom prst="rect">
            <a:avLst/>
          </a:prstGeom>
          <a:noFill/>
        </p:spPr>
        <p:txBody>
          <a:bodyPr wrap="square" rtlCol="0">
            <a:spAutoFit/>
          </a:bodyPr>
          <a:lstStyle/>
          <a:p>
            <a:r>
              <a:rPr lang="el-GR" sz="2400" dirty="0" smtClean="0">
                <a:solidFill>
                  <a:srgbClr val="0070C0"/>
                </a:solidFill>
              </a:rPr>
              <a:t>Η ομάδα μας:</a:t>
            </a:r>
            <a:endParaRPr lang="el-GR" dirty="0">
              <a:solidFill>
                <a:srgbClr val="0070C0"/>
              </a:solidFill>
            </a:endParaRPr>
          </a:p>
        </p:txBody>
      </p:sp>
      <p:sp>
        <p:nvSpPr>
          <p:cNvPr id="8" name="TextBox 7"/>
          <p:cNvSpPr txBox="1"/>
          <p:nvPr/>
        </p:nvSpPr>
        <p:spPr>
          <a:xfrm>
            <a:off x="179512" y="2173506"/>
            <a:ext cx="2808312" cy="369332"/>
          </a:xfrm>
          <a:prstGeom prst="rect">
            <a:avLst/>
          </a:prstGeom>
          <a:noFill/>
        </p:spPr>
        <p:txBody>
          <a:bodyPr wrap="square" rtlCol="0">
            <a:spAutoFit/>
          </a:bodyPr>
          <a:lstStyle/>
          <a:p>
            <a:r>
              <a:rPr lang="el-GR" dirty="0" err="1" smtClean="0">
                <a:solidFill>
                  <a:srgbClr val="0070C0"/>
                </a:solidFill>
              </a:rPr>
              <a:t>Τσουρέκη</a:t>
            </a:r>
            <a:r>
              <a:rPr lang="el-GR" dirty="0" smtClean="0">
                <a:solidFill>
                  <a:srgbClr val="0070C0"/>
                </a:solidFill>
              </a:rPr>
              <a:t> </a:t>
            </a:r>
            <a:r>
              <a:rPr lang="el-GR" dirty="0" err="1" smtClean="0">
                <a:solidFill>
                  <a:srgbClr val="0070C0"/>
                </a:solidFill>
              </a:rPr>
              <a:t>Ανδριανή</a:t>
            </a:r>
            <a:r>
              <a:rPr lang="el-GR" dirty="0" smtClean="0">
                <a:solidFill>
                  <a:srgbClr val="0070C0"/>
                </a:solidFill>
              </a:rPr>
              <a:t> </a:t>
            </a:r>
            <a:endParaRPr lang="el-GR" dirty="0">
              <a:solidFill>
                <a:srgbClr val="0070C0"/>
              </a:solidFill>
            </a:endParaRPr>
          </a:p>
        </p:txBody>
      </p:sp>
      <p:pic>
        <p:nvPicPr>
          <p:cNvPr id="9"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9165">
            <a:off x="1855134" y="1689230"/>
            <a:ext cx="988129" cy="640178"/>
          </a:xfrm>
          <a:prstGeom prst="rect">
            <a:avLst/>
          </a:prstGeom>
        </p:spPr>
      </p:pic>
      <p:sp>
        <p:nvSpPr>
          <p:cNvPr id="10" name="TextBox 9"/>
          <p:cNvSpPr txBox="1"/>
          <p:nvPr/>
        </p:nvSpPr>
        <p:spPr>
          <a:xfrm>
            <a:off x="179512" y="3501007"/>
            <a:ext cx="2304256" cy="646331"/>
          </a:xfrm>
          <a:prstGeom prst="rect">
            <a:avLst/>
          </a:prstGeom>
          <a:noFill/>
        </p:spPr>
        <p:txBody>
          <a:bodyPr wrap="square" rtlCol="0">
            <a:spAutoFit/>
          </a:bodyPr>
          <a:lstStyle/>
          <a:p>
            <a:r>
              <a:rPr lang="el-GR" dirty="0" smtClean="0">
                <a:solidFill>
                  <a:srgbClr val="0070C0"/>
                </a:solidFill>
              </a:rPr>
              <a:t>Σταύρακας Κων/νος του Ανδρέα</a:t>
            </a:r>
            <a:endParaRPr lang="el-GR" dirty="0">
              <a:solidFill>
                <a:srgbClr val="0070C0"/>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55135">
            <a:off x="1835165" y="3093705"/>
            <a:ext cx="733556" cy="481180"/>
          </a:xfrm>
          <a:prstGeom prst="rect">
            <a:avLst/>
          </a:prstGeom>
        </p:spPr>
      </p:pic>
      <p:sp>
        <p:nvSpPr>
          <p:cNvPr id="12" name="TextBox 11"/>
          <p:cNvSpPr txBox="1"/>
          <p:nvPr/>
        </p:nvSpPr>
        <p:spPr>
          <a:xfrm>
            <a:off x="6163313" y="5229200"/>
            <a:ext cx="3024336" cy="584775"/>
          </a:xfrm>
          <a:prstGeom prst="rect">
            <a:avLst/>
          </a:prstGeom>
          <a:noFill/>
        </p:spPr>
        <p:txBody>
          <a:bodyPr wrap="square" rtlCol="0">
            <a:spAutoFit/>
          </a:bodyPr>
          <a:lstStyle/>
          <a:p>
            <a:r>
              <a:rPr lang="el-GR" sz="1600" dirty="0" smtClean="0">
                <a:solidFill>
                  <a:srgbClr val="0070C0"/>
                </a:solidFill>
              </a:rPr>
              <a:t>Καθηγήτρια / Επιμελήτρια του μαθήματος :</a:t>
            </a:r>
            <a:endParaRPr lang="el-GR" sz="1600" dirty="0">
              <a:solidFill>
                <a:srgbClr val="0070C0"/>
              </a:solidFill>
            </a:endParaRPr>
          </a:p>
        </p:txBody>
      </p:sp>
      <p:sp>
        <p:nvSpPr>
          <p:cNvPr id="14" name="TextBox 13"/>
          <p:cNvSpPr txBox="1"/>
          <p:nvPr/>
        </p:nvSpPr>
        <p:spPr>
          <a:xfrm>
            <a:off x="6583757" y="6287023"/>
            <a:ext cx="2603892" cy="369332"/>
          </a:xfrm>
          <a:prstGeom prst="rect">
            <a:avLst/>
          </a:prstGeom>
          <a:noFill/>
        </p:spPr>
        <p:txBody>
          <a:bodyPr wrap="square" rtlCol="0">
            <a:spAutoFit/>
          </a:bodyPr>
          <a:lstStyle/>
          <a:p>
            <a:r>
              <a:rPr lang="el-GR" dirty="0" err="1" smtClean="0">
                <a:solidFill>
                  <a:srgbClr val="0070C0"/>
                </a:solidFill>
              </a:rPr>
              <a:t>Κούκη</a:t>
            </a:r>
            <a:r>
              <a:rPr lang="el-GR" dirty="0" smtClean="0">
                <a:solidFill>
                  <a:srgbClr val="0070C0"/>
                </a:solidFill>
              </a:rPr>
              <a:t> Μαριάνθη </a:t>
            </a:r>
            <a:endParaRPr lang="el-GR" dirty="0">
              <a:solidFill>
                <a:srgbClr val="0070C0"/>
              </a:solidFill>
            </a:endParaRPr>
          </a:p>
        </p:txBody>
      </p:sp>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3757" y="5830140"/>
            <a:ext cx="1804667" cy="468540"/>
          </a:xfrm>
          <a:prstGeom prst="rect">
            <a:avLst/>
          </a:prstGeom>
        </p:spPr>
      </p:pic>
    </p:spTree>
    <p:extLst>
      <p:ext uri="{BB962C8B-B14F-4D97-AF65-F5344CB8AC3E}">
        <p14:creationId xmlns:p14="http://schemas.microsoft.com/office/powerpoint/2010/main" val="10620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 calcmode="lin" valueType="num">
                                      <p:cBhvr>
                                        <p:cTn id="3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4"/>
                                        </p:tgtEl>
                                        <p:attrNameLst>
                                          <p:attrName>ppt_y</p:attrName>
                                        </p:attrNameLst>
                                      </p:cBhvr>
                                      <p:tavLst>
                                        <p:tav tm="0">
                                          <p:val>
                                            <p:strVal val="#ppt_y"/>
                                          </p:val>
                                        </p:tav>
                                        <p:tav tm="100000">
                                          <p:val>
                                            <p:strVal val="#ppt_y"/>
                                          </p:val>
                                        </p:tav>
                                      </p:tavLst>
                                    </p:anim>
                                    <p:anim calcmode="lin" valueType="num">
                                      <p:cBhvr>
                                        <p:cTn id="5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560</Words>
  <Application>Microsoft Office PowerPoint</Application>
  <PresentationFormat>Προβολή στην οθόνη (4:3)</PresentationFormat>
  <Paragraphs>20</Paragraphs>
  <Slides>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vt:i4>
      </vt:variant>
    </vt:vector>
  </HeadingPairs>
  <TitlesOfParts>
    <vt:vector size="9" baseType="lpstr">
      <vt:lpstr>Arial</vt:lpstr>
      <vt:lpstr>Calibri</vt:lpstr>
      <vt:lpstr>Θέμα του Office</vt:lpstr>
      <vt:lpstr>Παρουσίαση του PowerPoint</vt:lpstr>
      <vt:lpstr>Παρουσίαση του PowerPoint</vt:lpstr>
      <vt:lpstr>2ο βότανο: Το λάχανο.</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Marianthi</cp:lastModifiedBy>
  <cp:revision>10</cp:revision>
  <dcterms:created xsi:type="dcterms:W3CDTF">2017-05-01T12:01:29Z</dcterms:created>
  <dcterms:modified xsi:type="dcterms:W3CDTF">2017-05-05T06:12:15Z</dcterms:modified>
</cp:coreProperties>
</file>