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0" r:id="rId14"/>
    <p:sldId id="25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99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0"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5B84AD-A033-45D3-ADA5-1F661B691CBA}" type="datetimeFigureOut">
              <a:rPr lang="el-GR" smtClean="0"/>
              <a:pPr/>
              <a:t>16/12/2016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890EA4-85C9-4F50-8DC1-368D096C52B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1890EA4-85C9-4F50-8DC1-368D096C52B0}"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FD48E3E0-0460-4FA2-8A85-4AAA3983DD58}" type="datetimeFigureOut">
              <a:rPr lang="en-US" smtClean="0"/>
              <a:pPr/>
              <a:t>12/16/2016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AE35971-0B8E-4AAC-B009-639D23DB1AA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FD48E3E0-0460-4FA2-8A85-4AAA3983DD58}" type="datetimeFigureOut">
              <a:rPr lang="en-US" smtClean="0"/>
              <a:pPr/>
              <a:t>12/16/2016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AE35971-0B8E-4AAC-B009-639D23DB1A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FD48E3E0-0460-4FA2-8A85-4AAA3983DD58}" type="datetimeFigureOut">
              <a:rPr lang="en-US" smtClean="0"/>
              <a:pPr/>
              <a:t>12/16/2016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AE35971-0B8E-4AAC-B009-639D23DB1A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FD48E3E0-0460-4FA2-8A85-4AAA3983DD58}" type="datetimeFigureOut">
              <a:rPr lang="en-US" smtClean="0"/>
              <a:pPr/>
              <a:t>12/16/2016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AE35971-0B8E-4AAC-B009-639D23DB1A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D48E3E0-0460-4FA2-8A85-4AAA3983DD58}" type="datetimeFigureOut">
              <a:rPr lang="en-US" smtClean="0"/>
              <a:pPr/>
              <a:t>12/16/2016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AE35971-0B8E-4AAC-B009-639D23DB1AA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FD48E3E0-0460-4FA2-8A85-4AAA3983DD58}" type="datetimeFigureOut">
              <a:rPr lang="en-US" smtClean="0"/>
              <a:pPr/>
              <a:t>12/16/2016</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FAE35971-0B8E-4AAC-B009-639D23DB1A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FD48E3E0-0460-4FA2-8A85-4AAA3983DD58}" type="datetimeFigureOut">
              <a:rPr lang="en-US" smtClean="0"/>
              <a:pPr/>
              <a:t>12/16/2016</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FAE35971-0B8E-4AAC-B009-639D23DB1A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FD48E3E0-0460-4FA2-8A85-4AAA3983DD58}" type="datetimeFigureOut">
              <a:rPr lang="en-US" smtClean="0"/>
              <a:pPr/>
              <a:t>12/16/2016</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FAE35971-0B8E-4AAC-B009-639D23DB1A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D48E3E0-0460-4FA2-8A85-4AAA3983DD58}" type="datetimeFigureOut">
              <a:rPr lang="en-US" smtClean="0"/>
              <a:pPr/>
              <a:t>12/16/2016</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FAE35971-0B8E-4AAC-B009-639D23DB1A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D48E3E0-0460-4FA2-8A85-4AAA3983DD58}" type="datetimeFigureOut">
              <a:rPr lang="en-US" smtClean="0"/>
              <a:pPr/>
              <a:t>12/16/2016</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FAE35971-0B8E-4AAC-B009-639D23DB1A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D48E3E0-0460-4FA2-8A85-4AAA3983DD58}" type="datetimeFigureOut">
              <a:rPr lang="en-US" smtClean="0"/>
              <a:pPr/>
              <a:t>12/16/2016</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FAE35971-0B8E-4AAC-B009-639D23DB1A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8E3E0-0460-4FA2-8A85-4AAA3983DD58}" type="datetimeFigureOut">
              <a:rPr lang="en-US" smtClean="0"/>
              <a:pPr/>
              <a:t>12/16/2016</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35971-0B8E-4AAC-B009-639D23DB1A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gr/url?sa=i&amp;rct=j&amp;q=&amp;esrc=s&amp;source=images&amp;cd=&amp;cad=rja&amp;uact=8&amp;ved=0ahUKEwisgN7zsLDQAhVCcBoKHaBuCQ8QjRwIBw&amp;url=http://www.athinorama.gr/events/article/1o_festibal_gallikis_gastronomias-116710.html&amp;psig=AFQjCNF8pc-0BreIYoFoaQe_FifDpQUlFA&amp;ust=147949171558029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gr/url?sa=i&amp;rct=j&amp;q=&amp;esrc=s&amp;source=images&amp;cd=&amp;cad=rja&amp;uact=8&amp;ved=0ahUKEwiFydimrrDQAhWCPRoKHWzsBuEQjRwIBw&amp;url=http://perierga.gr/2012/06/%CE%BF%CE%B9-top-10-%CE%BA%CE%BF%CF%85%CE%B6%CE%AF%CE%BD%CE%B5%CF%82-%CE%BC%CE%B5-%CF%84%CE%B7-%CE%BC%CE%B5%CE%B3%CE%B1%CE%BB%CF%8D%CF%84%CE%B5%CF%81%CE%B7-%CE%B6%CE%AE%CF%84%CE%B7%CF%83%CE%B7/&amp;psig=AFQjCNF8pc-0BreIYoFoaQe_FifDpQUlFA&amp;ust=1479491715580291"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gr/url?sa=i&amp;rct=j&amp;q=&amp;esrc=s&amp;source=images&amp;cd=&amp;cad=rja&amp;uact=8&amp;ved=0ahUKEwjai-7UsbDQAhVC7hoKHa46DOsQjRwIBw&amp;url=http://www.sheblogs.eu/vintage-kalokairino-glyko-me-fryganies/&amp;psig=AFQjCNF8pc-0BreIYoFoaQe_FifDpQUlFA&amp;ust=147949171558029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gr/url?sa=i&amp;rct=j&amp;q=&amp;esrc=s&amp;source=images&amp;cd=&amp;cad=rja&amp;uact=8&amp;ved=0ahUKEwiDiLPSsrDQAhXDzRoKHaEBBlYQjRwIBw&amp;url=http://nl.clipart.me/premium-healthcare-medical/fitness-templates-over-white-background-fitness-vector-illustration-15355&amp;psig=AFQjCNF8pc-0BreIYoFoaQe_FifDpQUlFA&amp;ust=1479491715580291" TargetMode="External"/><Relationship Id="rId2" Type="http://schemas.openxmlformats.org/officeDocument/2006/relationships/slideLayout" Target="../slideLayouts/slideLayout2.xml"/><Relationship Id="rId1" Type="http://schemas.openxmlformats.org/officeDocument/2006/relationships/audio" Target="file:///C:\Users\Teacher\Desktop\PROJECT\krousta\&#206;&#8240;&#207;&#129;&#206;&#184;&#206;&#181;%20&#206;&#186;&#206;&#185;%20&#206;&#710;&#206;&#180;&#206;&#181;&#207;&#402;&#206;&#181;%20~%20&#206;&#164;&#206;&#191;%20&#206;&#164;&#207;&#129;&#206;&#177;&#206;&#179;&#206;&#191;&#207;&#141;&#206;&#180;&#206;&#185;%20&#207;&#8222;&#206;&#183;&#207;&#8218;%20&#206;&#163;&#206;&#181;&#206;&#185;&#207;&#129;&#206;&#172;&#207;&#8218;.mp3"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gr/url?sa=i&amp;rct=j&amp;q=&amp;esrc=s&amp;source=images&amp;cd=&amp;cad=rja&amp;uact=8&amp;ved=0ahUKEwiPsoC-tLDQAhUF5xoKHUpUAxAQjRwIBw&amp;url=http://wienerin.at/archiv/genuss/kochen/738193/Kochbucher_Franzosische-Kuche&amp;psig=AFQjCNF8pc-0BreIYoFoaQe_FifDpQUlFA&amp;ust=1479491715580291" TargetMode="External"/><Relationship Id="rId2" Type="http://schemas.openxmlformats.org/officeDocument/2006/relationships/slideLayout" Target="../slideLayouts/slideLayout2.xml"/><Relationship Id="rId1" Type="http://schemas.openxmlformats.org/officeDocument/2006/relationships/audio" Target="file:///C:\Users\Teacher\Desktop\PROJECT\krousta\Edith%20Piaf%20-%20Non%20Je%20ne%20regrette%20rien.mp3"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gr/url?sa=i&amp;rct=j&amp;q=&amp;esrc=s&amp;source=images&amp;cd=&amp;cad=rja&amp;uact=8&amp;ved=0ahUKEwjHhoH7tbDQAhVIPRoKHX2nB3gQjRwIBw&amp;url=http://www.tovima.gr/vimagourmet/kitchen/article/?aid=784375&amp;psig=AFQjCNF8pc-0BreIYoFoaQe_FifDpQUlFA&amp;ust=147949171558029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gr/url?sa=i&amp;rct=j&amp;q=&amp;esrc=s&amp;source=images&amp;cd=&amp;cad=rja&amp;uact=8&amp;ved=0ahUKEwiL167atrDQAhVFORoKHVVDDIUQjRwIBw&amp;url=http://www.gastronomos.gr/epiloges/8298/21-martiou-2016-i-galliki-kouzina-giortazei&amp;psig=AFQjCNF8pc-0BreIYoFoaQe_FifDpQUlFA&amp;ust=147949171558029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gr/url?sa=i&amp;rct=j&amp;q=&amp;esrc=s&amp;source=images&amp;cd=&amp;cad=rja&amp;uact=8&amp;ved=0ahUKEwiiv5aat7DQAhVIChoKHfEDAPkQjRwIBw&amp;url=http://www.argiro.gr/recipe-category/galliki/&amp;psig=AFQjCNF8pc-0BreIYoFoaQe_FifDpQUlFA&amp;ust=147949171558029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gr/url?sa=i&amp;rct=j&amp;q=&amp;esrc=s&amp;source=images&amp;cd=&amp;cad=rja&amp;uact=8&amp;ved=0ahUKEwjYkpCR7cHQAhXGbxQKHVX4AyQQjRwIBw&amp;url=https://www.dreamstime.com/royalty-free-stock-photo-symbols-france-form-circle-traditional-french-architecture-culture-kitchen-image39921095&amp;psig=AFQjCNHOwaSj3PIT--Uxl9cixlAYwiqPZg&amp;ust=148009262614998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Αποτέλεσμα εικόνας για γαλλικη κουζινα">
            <a:hlinkClick r:id="rId3"/>
          </p:cNvPr>
          <p:cNvPicPr>
            <a:picLocks noChangeAspect="1" noChangeArrowheads="1"/>
          </p:cNvPicPr>
          <p:nvPr/>
        </p:nvPicPr>
        <p:blipFill>
          <a:blip r:embed="rId4"/>
          <a:srcRect l="19286" t="7143" r="20714" b="15714"/>
          <a:stretch>
            <a:fillRect/>
          </a:stretch>
        </p:blipFill>
        <p:spPr bwMode="auto">
          <a:xfrm>
            <a:off x="0" y="1828800"/>
            <a:ext cx="4267200" cy="5029200"/>
          </a:xfrm>
          <a:prstGeom prst="rect">
            <a:avLst/>
          </a:prstGeom>
          <a:noFill/>
        </p:spPr>
      </p:pic>
      <p:sp>
        <p:nvSpPr>
          <p:cNvPr id="5" name="4 - TextBox"/>
          <p:cNvSpPr txBox="1"/>
          <p:nvPr/>
        </p:nvSpPr>
        <p:spPr>
          <a:xfrm>
            <a:off x="4114800" y="990600"/>
            <a:ext cx="4800600" cy="4893647"/>
          </a:xfrm>
          <a:prstGeom prst="rect">
            <a:avLst/>
          </a:prstGeom>
          <a:noFill/>
        </p:spPr>
        <p:txBody>
          <a:bodyPr wrap="square" rtlCol="0">
            <a:spAutoFit/>
          </a:bodyPr>
          <a:lstStyle/>
          <a:p>
            <a:pPr algn="ctr"/>
            <a:r>
              <a:rPr lang="el-GR" sz="2400" b="1" i="1" dirty="0" smtClean="0">
                <a:latin typeface="Times New Roman" pitchFamily="18" charset="0"/>
                <a:cs typeface="Times New Roman" pitchFamily="18" charset="0"/>
              </a:rPr>
              <a:t>Το να τρως καλά είναι ιδιαίτερα σπουδαίο για τους περισσότερους Γάλλους, οι οποίοι ξοδεύουν απίστευτο χρόνο μιλώντας για κατανάλωση φαγητού. Ακόμη κι αν δεν έχεις τα μέσα για να φας σε ένα υψηλής τάξεως εστιατόριο, μπορείς να απολαύσεις τις γαλλικές λιχουδιές αγοράζοντας τρόφιμα στην αγορά ή σε ειδικά καταστήματα, δοκιμάζοντας τις τοπικές νοστιμιές ανάλογα με την περιοχή που βρίσκεσαι.</a:t>
            </a:r>
            <a:endParaRPr lang="en-US" sz="24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0" y="4800601"/>
            <a:ext cx="9144000" cy="2339102"/>
          </a:xfrm>
          <a:prstGeom prst="rect">
            <a:avLst/>
          </a:prstGeom>
          <a:solidFill>
            <a:srgbClr val="C00000"/>
          </a:solidFill>
        </p:spPr>
        <p:txBody>
          <a:bodyPr wrap="square" rtlCol="0">
            <a:spAutoFit/>
          </a:bodyPr>
          <a:lstStyle/>
          <a:p>
            <a:endParaRPr lang="en-US" sz="2800" b="1" i="1" dirty="0" smtClean="0">
              <a:latin typeface="Times New Roman" pitchFamily="18" charset="0"/>
              <a:cs typeface="Times New Roman" pitchFamily="18" charset="0"/>
            </a:endParaRPr>
          </a:p>
          <a:p>
            <a:r>
              <a:rPr lang="el-GR" sz="2800" b="1" i="1" dirty="0" smtClean="0">
                <a:latin typeface="Times New Roman" pitchFamily="18" charset="0"/>
                <a:cs typeface="Times New Roman" pitchFamily="18" charset="0"/>
              </a:rPr>
              <a:t>Οδηγίες:</a:t>
            </a:r>
          </a:p>
          <a:p>
            <a:r>
              <a:rPr lang="el-GR" b="1" i="1" dirty="0" smtClean="0">
                <a:latin typeface="Times New Roman" pitchFamily="18" charset="0"/>
                <a:cs typeface="Times New Roman" pitchFamily="18" charset="0"/>
              </a:rPr>
              <a:t>Ανακατεύουμε με μια σπάτουλα τη ζάχαρη με τη μισή ποσότητα τυριού.</a:t>
            </a:r>
            <a:br>
              <a:rPr lang="el-GR" b="1" i="1" dirty="0" smtClean="0">
                <a:latin typeface="Times New Roman" pitchFamily="18" charset="0"/>
                <a:cs typeface="Times New Roman" pitchFamily="18" charset="0"/>
              </a:rPr>
            </a:br>
            <a:r>
              <a:rPr lang="el-GR" b="1" i="1" dirty="0" smtClean="0">
                <a:latin typeface="Times New Roman" pitchFamily="18" charset="0"/>
                <a:cs typeface="Times New Roman" pitchFamily="18" charset="0"/>
              </a:rPr>
              <a:t>Μαλακώνουμε τη ζελατίνα σε λίγο κρύο νερό, τη λιώνουμε σε λίγο ζεστό και την ενσωματώνουμε στο μείγμα τυριού-ζάχαρης.</a:t>
            </a:r>
          </a:p>
          <a:p>
            <a:r>
              <a:rPr lang="el-GR" b="1" i="1" dirty="0" smtClean="0">
                <a:latin typeface="Times New Roman" pitchFamily="18" charset="0"/>
                <a:cs typeface="Times New Roman" pitchFamily="18" charset="0"/>
              </a:rPr>
              <a:t>Προσθέτουμε το υπόλοιπο τυρί, ανακατεύοντας και στο τέλος ρίχνουμε το γιαούρτι.</a:t>
            </a:r>
            <a:r>
              <a:rPr lang="el-GR" dirty="0" smtClean="0"/>
              <a:t/>
            </a:r>
            <a:br>
              <a:rPr lang="el-GR" dirty="0" smtClean="0"/>
            </a:br>
            <a:endParaRPr lang="el-GR" dirty="0"/>
          </a:p>
        </p:txBody>
      </p:sp>
      <p:pic>
        <p:nvPicPr>
          <p:cNvPr id="23554" name="Picture 2" descr="Σαρλότ με φράουλες"/>
          <p:cNvPicPr>
            <a:picLocks noChangeAspect="1" noChangeArrowheads="1"/>
          </p:cNvPicPr>
          <p:nvPr/>
        </p:nvPicPr>
        <p:blipFill>
          <a:blip r:embed="rId2"/>
          <a:srcRect/>
          <a:stretch>
            <a:fillRect/>
          </a:stretch>
        </p:blipFill>
        <p:spPr bwMode="auto">
          <a:xfrm>
            <a:off x="2438400" y="0"/>
            <a:ext cx="6705600" cy="5562600"/>
          </a:xfrm>
          <a:prstGeom prst="rect">
            <a:avLst/>
          </a:prstGeom>
          <a:noFill/>
        </p:spPr>
      </p:pic>
      <p:sp>
        <p:nvSpPr>
          <p:cNvPr id="5" name="4 - TextBox"/>
          <p:cNvSpPr txBox="1"/>
          <p:nvPr/>
        </p:nvSpPr>
        <p:spPr>
          <a:xfrm>
            <a:off x="0" y="457200"/>
            <a:ext cx="2438400" cy="4832092"/>
          </a:xfrm>
          <a:prstGeom prst="rect">
            <a:avLst/>
          </a:prstGeom>
          <a:solidFill>
            <a:srgbClr val="C00000"/>
          </a:solidFill>
        </p:spPr>
        <p:txBody>
          <a:bodyPr wrap="square" rtlCol="0">
            <a:spAutoFit/>
          </a:bodyPr>
          <a:lstStyle/>
          <a:p>
            <a:endParaRPr lang="en-US" sz="2800" b="1" i="1" dirty="0" smtClean="0">
              <a:latin typeface="Times New Roman" pitchFamily="18" charset="0"/>
              <a:cs typeface="Times New Roman" pitchFamily="18" charset="0"/>
            </a:endParaRPr>
          </a:p>
          <a:p>
            <a:r>
              <a:rPr lang="el-GR" sz="2800" b="1" i="1" dirty="0" smtClean="0">
                <a:latin typeface="Times New Roman" pitchFamily="18" charset="0"/>
                <a:cs typeface="Times New Roman" pitchFamily="18" charset="0"/>
              </a:rPr>
              <a:t>Συστατικά:</a:t>
            </a:r>
          </a:p>
          <a:p>
            <a:r>
              <a:rPr lang="el-GR" b="1" i="1" dirty="0" smtClean="0">
                <a:latin typeface="Times New Roman" pitchFamily="18" charset="0"/>
                <a:cs typeface="Times New Roman" pitchFamily="18" charset="0"/>
              </a:rPr>
              <a:t>1 πακέτο σαβαγιάρ ή 1 πακέτο μπισκότα τύπου πτι μπερ ή 1 πακέτο μπισκότα Μιράντα</a:t>
            </a:r>
            <a:br>
              <a:rPr lang="el-GR" b="1" i="1" dirty="0" smtClean="0">
                <a:latin typeface="Times New Roman" pitchFamily="18" charset="0"/>
                <a:cs typeface="Times New Roman" pitchFamily="18" charset="0"/>
              </a:rPr>
            </a:br>
            <a:r>
              <a:rPr lang="el-GR" b="1" i="1" dirty="0" smtClean="0">
                <a:latin typeface="Times New Roman" pitchFamily="18" charset="0"/>
                <a:cs typeface="Times New Roman" pitchFamily="18" charset="0"/>
              </a:rPr>
              <a:t>γάλα για να βουτήξουμε τα μπισκότα</a:t>
            </a:r>
            <a:br>
              <a:rPr lang="el-GR" b="1" i="1" dirty="0" smtClean="0">
                <a:latin typeface="Times New Roman" pitchFamily="18" charset="0"/>
                <a:cs typeface="Times New Roman" pitchFamily="18" charset="0"/>
              </a:rPr>
            </a:br>
            <a:r>
              <a:rPr lang="el-GR" b="1" i="1" dirty="0" smtClean="0">
                <a:latin typeface="Times New Roman" pitchFamily="18" charset="0"/>
                <a:cs typeface="Times New Roman" pitchFamily="18" charset="0"/>
              </a:rPr>
              <a:t>300 γρ. ρικότα (ιταλικό τυρί) ή ανθότυρο, σε θερμοκρασία δωματίου</a:t>
            </a:r>
            <a:br>
              <a:rPr lang="el-GR" b="1" i="1" dirty="0" smtClean="0">
                <a:latin typeface="Times New Roman" pitchFamily="18" charset="0"/>
                <a:cs typeface="Times New Roman" pitchFamily="18" charset="0"/>
              </a:rPr>
            </a:br>
            <a:r>
              <a:rPr lang="el-GR" b="1" i="1" dirty="0" smtClean="0">
                <a:latin typeface="Times New Roman" pitchFamily="18" charset="0"/>
                <a:cs typeface="Times New Roman" pitchFamily="18" charset="0"/>
              </a:rPr>
              <a:t>1½ φύλλο ζελατίνας (7,5 γρ.)</a:t>
            </a:r>
            <a:br>
              <a:rPr lang="el-GR" b="1" i="1" dirty="0" smtClean="0">
                <a:latin typeface="Times New Roman" pitchFamily="18" charset="0"/>
                <a:cs typeface="Times New Roman" pitchFamily="18" charset="0"/>
              </a:rPr>
            </a:br>
            <a:r>
              <a:rPr lang="el-GR" b="1" i="1" dirty="0" smtClean="0">
                <a:latin typeface="Times New Roman" pitchFamily="18" charset="0"/>
                <a:cs typeface="Times New Roman" pitchFamily="18" charset="0"/>
              </a:rPr>
              <a:t>300 γρ. γιαούρτι</a:t>
            </a:r>
            <a:br>
              <a:rPr lang="el-GR" b="1" i="1" dirty="0" smtClean="0">
                <a:latin typeface="Times New Roman" pitchFamily="18" charset="0"/>
                <a:cs typeface="Times New Roman" pitchFamily="18" charset="0"/>
              </a:rPr>
            </a:br>
            <a:r>
              <a:rPr lang="el-GR" b="1" i="1" dirty="0" smtClean="0">
                <a:latin typeface="Times New Roman" pitchFamily="18" charset="0"/>
                <a:cs typeface="Times New Roman" pitchFamily="18" charset="0"/>
              </a:rPr>
              <a:t>100 γρ. ζάχαρη άχνη</a:t>
            </a:r>
            <a:br>
              <a:rPr lang="el-GR" b="1" i="1" dirty="0" smtClean="0">
                <a:latin typeface="Times New Roman" pitchFamily="18" charset="0"/>
                <a:cs typeface="Times New Roman" pitchFamily="18" charset="0"/>
              </a:rPr>
            </a:br>
            <a:r>
              <a:rPr lang="el-GR" b="1" i="1" dirty="0" smtClean="0">
                <a:latin typeface="Times New Roman" pitchFamily="18" charset="0"/>
                <a:cs typeface="Times New Roman" pitchFamily="18" charset="0"/>
              </a:rPr>
              <a:t>400 γρ. φράουλες</a:t>
            </a:r>
            <a:endParaRPr lang="el-GR" b="1" i="1" dirty="0">
              <a:latin typeface="Times New Roman" pitchFamily="18" charset="0"/>
              <a:cs typeface="Times New Roman" pitchFamily="18" charset="0"/>
            </a:endParaRPr>
          </a:p>
        </p:txBody>
      </p:sp>
      <p:sp>
        <p:nvSpPr>
          <p:cNvPr id="7" name="6 - TextBox"/>
          <p:cNvSpPr txBox="1"/>
          <p:nvPr/>
        </p:nvSpPr>
        <p:spPr>
          <a:xfrm>
            <a:off x="0" y="0"/>
            <a:ext cx="5105400" cy="769441"/>
          </a:xfrm>
          <a:prstGeom prst="rect">
            <a:avLst/>
          </a:prstGeom>
          <a:solidFill>
            <a:srgbClr val="C00000"/>
          </a:solidFill>
        </p:spPr>
        <p:txBody>
          <a:bodyPr wrap="square" rtlCol="0">
            <a:spAutoFit/>
          </a:bodyPr>
          <a:lstStyle/>
          <a:p>
            <a:r>
              <a:rPr lang="el-GR" sz="4400" b="1" u="sng" dirty="0" smtClean="0">
                <a:latin typeface="Times New Roman" pitchFamily="18" charset="0"/>
                <a:cs typeface="Times New Roman" pitchFamily="18" charset="0"/>
              </a:rPr>
              <a:t>Σαρλότ με φράουλες</a:t>
            </a:r>
            <a:endParaRPr lang="el-GR" sz="4400"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 TextBox"/>
          <p:cNvSpPr txBox="1"/>
          <p:nvPr/>
        </p:nvSpPr>
        <p:spPr>
          <a:xfrm>
            <a:off x="1828800" y="3886200"/>
            <a:ext cx="2133600" cy="646331"/>
          </a:xfrm>
          <a:prstGeom prst="rect">
            <a:avLst/>
          </a:prstGeom>
          <a:blipFill>
            <a:blip r:embed="rId2"/>
            <a:tile tx="0" ty="0" sx="100000" sy="100000" flip="none" algn="tl"/>
          </a:blipFill>
        </p:spPr>
        <p:txBody>
          <a:bodyPr wrap="square" rtlCol="0">
            <a:spAutoFit/>
          </a:bodyPr>
          <a:lstStyle/>
          <a:p>
            <a:endParaRPr lang="en-US" dirty="0" smtClean="0"/>
          </a:p>
          <a:p>
            <a:endParaRPr lang="en-US" dirty="0"/>
          </a:p>
        </p:txBody>
      </p:sp>
      <p:sp>
        <p:nvSpPr>
          <p:cNvPr id="14" name="13 - TextBox"/>
          <p:cNvSpPr txBox="1"/>
          <p:nvPr/>
        </p:nvSpPr>
        <p:spPr>
          <a:xfrm>
            <a:off x="3962400" y="3886200"/>
            <a:ext cx="2286000" cy="1200329"/>
          </a:xfrm>
          <a:prstGeom prst="rect">
            <a:avLst/>
          </a:prstGeom>
          <a:blipFill>
            <a:blip r:embed="rId2"/>
            <a:tile tx="0" ty="0" sx="100000" sy="100000" flip="none" algn="tl"/>
          </a:blipFill>
        </p:spPr>
        <p:txBody>
          <a:bodyPr wrap="square" rtlCol="0">
            <a:spAutoFit/>
          </a:bodyPr>
          <a:lstStyle/>
          <a:p>
            <a:endParaRPr lang="en-US" dirty="0" smtClean="0"/>
          </a:p>
          <a:p>
            <a:endParaRPr lang="en-US" dirty="0" smtClean="0"/>
          </a:p>
          <a:p>
            <a:endParaRPr lang="en-US" dirty="0" smtClean="0"/>
          </a:p>
          <a:p>
            <a:endParaRPr lang="en-US" dirty="0"/>
          </a:p>
        </p:txBody>
      </p:sp>
      <p:sp>
        <p:nvSpPr>
          <p:cNvPr id="12" name="11 - TextBox"/>
          <p:cNvSpPr txBox="1"/>
          <p:nvPr/>
        </p:nvSpPr>
        <p:spPr>
          <a:xfrm>
            <a:off x="2057400" y="4343400"/>
            <a:ext cx="1905000" cy="738664"/>
          </a:xfrm>
          <a:prstGeom prst="rect">
            <a:avLst/>
          </a:prstGeom>
          <a:blipFill>
            <a:blip r:embed="rId2"/>
            <a:tile tx="0" ty="0" sx="100000" sy="100000" flip="none" algn="tl"/>
          </a:blipFill>
        </p:spPr>
        <p:txBody>
          <a:bodyPr wrap="square" rtlCol="0">
            <a:spAutoFit/>
          </a:bodyPr>
          <a:lstStyle/>
          <a:p>
            <a:r>
              <a:rPr lang="el-GR" sz="2400" b="1" dirty="0" smtClean="0">
                <a:latin typeface="Times New Roman" pitchFamily="18" charset="0"/>
                <a:cs typeface="Times New Roman" pitchFamily="18" charset="0"/>
              </a:rPr>
              <a:t>Οδηγίες</a:t>
            </a:r>
            <a:r>
              <a:rPr lang="el-GR" b="1" dirty="0" smtClean="0"/>
              <a:t>:</a:t>
            </a:r>
            <a:endParaRPr lang="en-US" b="1" dirty="0" smtClean="0"/>
          </a:p>
          <a:p>
            <a:endParaRPr lang="en-US" b="1" dirty="0" smtClean="0"/>
          </a:p>
        </p:txBody>
      </p:sp>
      <p:sp>
        <p:nvSpPr>
          <p:cNvPr id="11" name="10 - TextBox"/>
          <p:cNvSpPr txBox="1"/>
          <p:nvPr/>
        </p:nvSpPr>
        <p:spPr>
          <a:xfrm>
            <a:off x="6248400" y="0"/>
            <a:ext cx="2895600" cy="7017306"/>
          </a:xfrm>
          <a:prstGeom prst="rect">
            <a:avLst/>
          </a:prstGeom>
          <a:blipFill>
            <a:blip r:embed="rId2"/>
            <a:tile tx="0" ty="0" sx="100000" sy="100000" flip="none" algn="tl"/>
          </a:blip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37890" name="Picture 2" descr="ψάρι, κρέμα, γαλλικές συνταγές"/>
          <p:cNvPicPr>
            <a:picLocks noChangeAspect="1" noChangeArrowheads="1"/>
          </p:cNvPicPr>
          <p:nvPr/>
        </p:nvPicPr>
        <p:blipFill>
          <a:blip r:embed="rId3"/>
          <a:srcRect b="9112"/>
          <a:stretch>
            <a:fillRect/>
          </a:stretch>
        </p:blipFill>
        <p:spPr bwMode="auto">
          <a:xfrm>
            <a:off x="2057400" y="762000"/>
            <a:ext cx="6781800" cy="3505200"/>
          </a:xfrm>
          <a:prstGeom prst="rect">
            <a:avLst/>
          </a:prstGeom>
          <a:noFill/>
        </p:spPr>
      </p:pic>
      <p:sp>
        <p:nvSpPr>
          <p:cNvPr id="6" name="5 - TextBox"/>
          <p:cNvSpPr txBox="1"/>
          <p:nvPr/>
        </p:nvSpPr>
        <p:spPr>
          <a:xfrm>
            <a:off x="0" y="762000"/>
            <a:ext cx="2057400" cy="5232202"/>
          </a:xfrm>
          <a:prstGeom prst="rect">
            <a:avLst/>
          </a:prstGeom>
          <a:blipFill>
            <a:blip r:embed="rId2"/>
            <a:tile tx="0" ty="0" sx="100000" sy="100000" flip="none" algn="tl"/>
          </a:blipFill>
          <a:ln>
            <a:noFill/>
          </a:ln>
        </p:spPr>
        <p:txBody>
          <a:bodyPr wrap="square" rtlCol="0">
            <a:spAutoFit/>
          </a:bodyPr>
          <a:lstStyle/>
          <a:p>
            <a:r>
              <a:rPr lang="el-GR" sz="2800" b="1" i="1" dirty="0" smtClean="0">
                <a:latin typeface="Times New Roman" pitchFamily="18" charset="0"/>
                <a:cs typeface="Times New Roman" pitchFamily="18" charset="0"/>
              </a:rPr>
              <a:t>Συστατικά:</a:t>
            </a:r>
          </a:p>
          <a:p>
            <a:r>
              <a:rPr lang="el-GR" b="1" i="1" dirty="0" smtClean="0">
                <a:latin typeface="Times New Roman" pitchFamily="18" charset="0"/>
                <a:cs typeface="Times New Roman" pitchFamily="18" charset="0"/>
              </a:rPr>
              <a:t> </a:t>
            </a:r>
          </a:p>
          <a:p>
            <a:r>
              <a:rPr lang="el-GR" b="1" i="1" dirty="0" smtClean="0">
                <a:latin typeface="Times New Roman" pitchFamily="18" charset="0"/>
                <a:cs typeface="Times New Roman" pitchFamily="18" charset="0"/>
              </a:rPr>
              <a:t>6 φιλέτα από φρέσκια γλώσσα (120 γραμμάρια το ένα)</a:t>
            </a:r>
          </a:p>
          <a:p>
            <a:r>
              <a:rPr lang="el-GR" b="1" i="1" dirty="0" smtClean="0">
                <a:latin typeface="Times New Roman" pitchFamily="18" charset="0"/>
                <a:cs typeface="Times New Roman" pitchFamily="18" charset="0"/>
              </a:rPr>
              <a:t>1 κρεμμύδι σε λεπτές </a:t>
            </a:r>
            <a:r>
              <a:rPr lang="el-GR" b="1" i="1" dirty="0" err="1" smtClean="0">
                <a:latin typeface="Times New Roman" pitchFamily="18" charset="0"/>
                <a:cs typeface="Times New Roman" pitchFamily="18" charset="0"/>
              </a:rPr>
              <a:t>φετούλες</a:t>
            </a:r>
            <a:endParaRPr lang="el-GR" b="1" i="1" dirty="0" smtClean="0">
              <a:latin typeface="Times New Roman" pitchFamily="18" charset="0"/>
              <a:cs typeface="Times New Roman" pitchFamily="18" charset="0"/>
            </a:endParaRPr>
          </a:p>
          <a:p>
            <a:r>
              <a:rPr lang="el-GR" b="1" i="1" dirty="0" smtClean="0">
                <a:latin typeface="Times New Roman" pitchFamily="18" charset="0"/>
                <a:cs typeface="Times New Roman" pitchFamily="18" charset="0"/>
              </a:rPr>
              <a:t>1 ποτήρι καλό ξηρό κρασί</a:t>
            </a:r>
          </a:p>
          <a:p>
            <a:r>
              <a:rPr lang="el-GR" b="1" i="1" dirty="0" smtClean="0">
                <a:latin typeface="Times New Roman" pitchFamily="18" charset="0"/>
                <a:cs typeface="Times New Roman" pitchFamily="18" charset="0"/>
              </a:rPr>
              <a:t>3 κουταλιές φρέσκο βούτυρο</a:t>
            </a:r>
          </a:p>
          <a:p>
            <a:r>
              <a:rPr lang="el-GR" b="1" i="1" dirty="0" smtClean="0">
                <a:latin typeface="Times New Roman" pitchFamily="18" charset="0"/>
                <a:cs typeface="Times New Roman" pitchFamily="18" charset="0"/>
              </a:rPr>
              <a:t>1 ποτήρι κρασιού ζωμός ψαριού</a:t>
            </a:r>
          </a:p>
          <a:p>
            <a:r>
              <a:rPr lang="el-GR" b="1" i="1" dirty="0" smtClean="0">
                <a:latin typeface="Times New Roman" pitchFamily="18" charset="0"/>
                <a:cs typeface="Times New Roman" pitchFamily="18" charset="0"/>
              </a:rPr>
              <a:t>1 φλ. κρέμα</a:t>
            </a:r>
          </a:p>
          <a:p>
            <a:r>
              <a:rPr lang="el-GR" b="1" i="1" dirty="0" smtClean="0">
                <a:latin typeface="Times New Roman" pitchFamily="18" charset="0"/>
                <a:cs typeface="Times New Roman" pitchFamily="18" charset="0"/>
              </a:rPr>
              <a:t>1 φλ. ψιλοκομμένος μαϊντανός</a:t>
            </a:r>
          </a:p>
          <a:p>
            <a:r>
              <a:rPr lang="el-GR" b="1" i="1" dirty="0" smtClean="0">
                <a:latin typeface="Times New Roman" pitchFamily="18" charset="0"/>
                <a:cs typeface="Times New Roman" pitchFamily="18" charset="0"/>
              </a:rPr>
              <a:t>αλάτι &amp; πιπέρι</a:t>
            </a:r>
            <a:endParaRPr lang="el-GR" b="1" i="1" dirty="0">
              <a:latin typeface="Times New Roman" pitchFamily="18" charset="0"/>
              <a:cs typeface="Times New Roman" pitchFamily="18" charset="0"/>
            </a:endParaRPr>
          </a:p>
        </p:txBody>
      </p:sp>
      <p:sp>
        <p:nvSpPr>
          <p:cNvPr id="7" name="6 - TextBox"/>
          <p:cNvSpPr txBox="1"/>
          <p:nvPr/>
        </p:nvSpPr>
        <p:spPr>
          <a:xfrm>
            <a:off x="0" y="0"/>
            <a:ext cx="6248400" cy="769441"/>
          </a:xfrm>
          <a:prstGeom prst="rect">
            <a:avLst/>
          </a:prstGeom>
          <a:blipFill>
            <a:blip r:embed="rId2"/>
            <a:tile tx="0" ty="0" sx="100000" sy="100000" flip="none" algn="tl"/>
          </a:blipFill>
        </p:spPr>
        <p:txBody>
          <a:bodyPr wrap="square" rtlCol="0">
            <a:spAutoFit/>
          </a:bodyPr>
          <a:lstStyle/>
          <a:p>
            <a:r>
              <a:rPr lang="el-GR" sz="4400" b="1" i="1" u="sng" dirty="0" smtClean="0">
                <a:latin typeface="Times New Roman" pitchFamily="18" charset="0"/>
                <a:cs typeface="Times New Roman" pitchFamily="18" charset="0"/>
              </a:rPr>
              <a:t>Φιλέτο γλώσσας αλά κρεμ</a:t>
            </a:r>
            <a:endParaRPr lang="en-US" sz="4400" i="1" u="sng" dirty="0">
              <a:latin typeface="Times New Roman" pitchFamily="18" charset="0"/>
              <a:cs typeface="Times New Roman" pitchFamily="18" charset="0"/>
            </a:endParaRPr>
          </a:p>
        </p:txBody>
      </p:sp>
      <p:sp>
        <p:nvSpPr>
          <p:cNvPr id="8" name="7 - TextBox"/>
          <p:cNvSpPr txBox="1"/>
          <p:nvPr/>
        </p:nvSpPr>
        <p:spPr>
          <a:xfrm>
            <a:off x="0" y="5934670"/>
            <a:ext cx="6248400" cy="923330"/>
          </a:xfrm>
          <a:prstGeom prst="rect">
            <a:avLst/>
          </a:prstGeom>
          <a:blipFill>
            <a:blip r:embed="rId2"/>
            <a:tile tx="0" ty="0" sx="100000" sy="100000" flip="none" algn="tl"/>
          </a:blipFill>
        </p:spPr>
        <p:txBody>
          <a:bodyPr wrap="square" rtlCol="0">
            <a:spAutoFit/>
          </a:bodyPr>
          <a:lstStyle/>
          <a:p>
            <a:endParaRPr lang="en-US" dirty="0" smtClean="0"/>
          </a:p>
          <a:p>
            <a:endParaRPr lang="en-US" dirty="0" smtClean="0"/>
          </a:p>
          <a:p>
            <a:endParaRPr lang="en-US" dirty="0"/>
          </a:p>
        </p:txBody>
      </p:sp>
      <p:sp>
        <p:nvSpPr>
          <p:cNvPr id="9" name="8 - TextBox"/>
          <p:cNvSpPr txBox="1"/>
          <p:nvPr/>
        </p:nvSpPr>
        <p:spPr>
          <a:xfrm>
            <a:off x="1981200" y="4876801"/>
            <a:ext cx="4267200" cy="1200329"/>
          </a:xfrm>
          <a:prstGeom prst="rect">
            <a:avLst/>
          </a:prstGeom>
          <a:blipFill>
            <a:blip r:embed="rId2"/>
            <a:tile tx="0" ty="0" sx="100000" sy="100000" flip="none" algn="tl"/>
          </a:blipFill>
        </p:spPr>
        <p:txBody>
          <a:bodyPr wrap="square" rtlCol="0">
            <a:spAutoFit/>
          </a:bodyPr>
          <a:lstStyle/>
          <a:p>
            <a:endParaRPr lang="en-US" dirty="0" smtClean="0"/>
          </a:p>
          <a:p>
            <a:endParaRPr lang="en-US" dirty="0" smtClean="0"/>
          </a:p>
          <a:p>
            <a:endParaRPr lang="en-US" dirty="0" smtClean="0"/>
          </a:p>
          <a:p>
            <a:endParaRPr lang="en-US" dirty="0"/>
          </a:p>
        </p:txBody>
      </p:sp>
      <p:sp>
        <p:nvSpPr>
          <p:cNvPr id="10" name="9 - TextBox"/>
          <p:cNvSpPr txBox="1"/>
          <p:nvPr/>
        </p:nvSpPr>
        <p:spPr>
          <a:xfrm>
            <a:off x="2057400" y="4826675"/>
            <a:ext cx="8382000" cy="2031325"/>
          </a:xfrm>
          <a:prstGeom prst="rect">
            <a:avLst/>
          </a:prstGeom>
          <a:noFill/>
        </p:spPr>
        <p:txBody>
          <a:bodyPr wrap="square" rtlCol="0">
            <a:spAutoFit/>
          </a:bodyPr>
          <a:lstStyle/>
          <a:p>
            <a:r>
              <a:rPr lang="el-GR" b="1" i="1" dirty="0" smtClean="0">
                <a:latin typeface="Times New Roman" pitchFamily="18" charset="0"/>
                <a:cs typeface="Times New Roman" pitchFamily="18" charset="0"/>
              </a:rPr>
              <a:t>Σ' ένα ευρύχωρο σκεύος σοτάρουμε ελαφρά τα κρεμμύδια στο βούτυρο. </a:t>
            </a:r>
          </a:p>
          <a:p>
            <a:r>
              <a:rPr lang="el-GR" b="1" i="1" dirty="0" smtClean="0">
                <a:latin typeface="Times New Roman" pitchFamily="18" charset="0"/>
                <a:cs typeface="Times New Roman" pitchFamily="18" charset="0"/>
              </a:rPr>
              <a:t>Μόλις γυαλίσουν βάζουμε μέσα τα φιλέτα της γλώσσας. </a:t>
            </a:r>
          </a:p>
          <a:p>
            <a:r>
              <a:rPr lang="el-GR" b="1" i="1" dirty="0" smtClean="0">
                <a:latin typeface="Times New Roman" pitchFamily="18" charset="0"/>
                <a:cs typeface="Times New Roman" pitchFamily="18" charset="0"/>
              </a:rPr>
              <a:t>Τα ροδίζουμε ελαφρά. </a:t>
            </a:r>
          </a:p>
          <a:p>
            <a:r>
              <a:rPr lang="el-GR" b="1" i="1" dirty="0" smtClean="0">
                <a:latin typeface="Times New Roman" pitchFamily="18" charset="0"/>
                <a:cs typeface="Times New Roman" pitchFamily="18" charset="0"/>
              </a:rPr>
              <a:t>Σβήνουμε με το κρασί. </a:t>
            </a:r>
          </a:p>
          <a:p>
            <a:r>
              <a:rPr lang="el-GR" b="1" i="1" dirty="0" smtClean="0">
                <a:latin typeface="Times New Roman" pitchFamily="18" charset="0"/>
                <a:cs typeface="Times New Roman" pitchFamily="18" charset="0"/>
              </a:rPr>
              <a:t>Μόλις πάρουν βράση προσθέτουμε το ζωμό, και αλατίζουμε.</a:t>
            </a:r>
          </a:p>
          <a:p>
            <a:r>
              <a:rPr lang="el-GR" b="1" i="1" dirty="0" smtClean="0">
                <a:latin typeface="Times New Roman" pitchFamily="18" charset="0"/>
                <a:cs typeface="Times New Roman" pitchFamily="18" charset="0"/>
              </a:rPr>
              <a:t>Αφήνουμε να πάρει βράση και να εξατμιστούν τα υγρά. </a:t>
            </a:r>
          </a:p>
          <a:p>
            <a:r>
              <a:rPr lang="el-GR" b="1" i="1" dirty="0" smtClean="0">
                <a:latin typeface="Times New Roman" pitchFamily="18" charset="0"/>
                <a:cs typeface="Times New Roman" pitchFamily="18" charset="0"/>
              </a:rPr>
              <a:t>Προς το τέλος προσθέτουμε την κρέμα και αφήνουμε τη σάλτσα να πήξει.</a:t>
            </a:r>
            <a:endParaRPr lang="el-GR"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TextBox"/>
          <p:cNvSpPr txBox="1"/>
          <p:nvPr/>
        </p:nvSpPr>
        <p:spPr>
          <a:xfrm>
            <a:off x="2895600" y="0"/>
            <a:ext cx="6248400" cy="923330"/>
          </a:xfrm>
          <a:prstGeom prst="rect">
            <a:avLst/>
          </a:prstGeom>
          <a:blipFill>
            <a:blip r:embed="rId2"/>
            <a:tile tx="0" ty="0" sx="100000" sy="100000" flip="none" algn="tl"/>
          </a:blipFill>
        </p:spPr>
        <p:txBody>
          <a:bodyPr wrap="square" rtlCol="0">
            <a:spAutoFit/>
          </a:bodyPr>
          <a:lstStyle/>
          <a:p>
            <a:endParaRPr lang="en-US" dirty="0" smtClean="0"/>
          </a:p>
          <a:p>
            <a:endParaRPr lang="en-US" dirty="0" smtClean="0"/>
          </a:p>
          <a:p>
            <a:endParaRPr lang="en-US" dirty="0" smtClean="0"/>
          </a:p>
        </p:txBody>
      </p:sp>
      <p:pic>
        <p:nvPicPr>
          <p:cNvPr id="38914" name="Picture 2" descr="Φοντύ σοκολάτας"/>
          <p:cNvPicPr>
            <a:picLocks noChangeAspect="1" noChangeArrowheads="1"/>
          </p:cNvPicPr>
          <p:nvPr/>
        </p:nvPicPr>
        <p:blipFill>
          <a:blip r:embed="rId3"/>
          <a:srcRect b="13109"/>
          <a:stretch>
            <a:fillRect/>
          </a:stretch>
        </p:blipFill>
        <p:spPr bwMode="auto">
          <a:xfrm>
            <a:off x="3048000" y="914400"/>
            <a:ext cx="5791200" cy="3886200"/>
          </a:xfrm>
          <a:prstGeom prst="rect">
            <a:avLst/>
          </a:prstGeom>
          <a:noFill/>
        </p:spPr>
      </p:pic>
      <p:sp>
        <p:nvSpPr>
          <p:cNvPr id="7" name="6 - TextBox"/>
          <p:cNvSpPr txBox="1"/>
          <p:nvPr/>
        </p:nvSpPr>
        <p:spPr>
          <a:xfrm>
            <a:off x="0" y="0"/>
            <a:ext cx="4495800" cy="769441"/>
          </a:xfrm>
          <a:prstGeom prst="rect">
            <a:avLst/>
          </a:prstGeom>
          <a:blipFill>
            <a:blip r:embed="rId2"/>
            <a:tile tx="0" ty="0" sx="100000" sy="100000" flip="none" algn="tl"/>
          </a:blipFill>
        </p:spPr>
        <p:txBody>
          <a:bodyPr wrap="square" rtlCol="0">
            <a:spAutoFit/>
          </a:bodyPr>
          <a:lstStyle/>
          <a:p>
            <a:r>
              <a:rPr lang="el-GR" sz="4400" b="1" u="sng" dirty="0" smtClean="0">
                <a:latin typeface="Times New Roman" pitchFamily="18" charset="0"/>
                <a:cs typeface="Times New Roman" pitchFamily="18" charset="0"/>
              </a:rPr>
              <a:t>Φοντύ σοκολάτας</a:t>
            </a:r>
            <a:endParaRPr lang="en-US" sz="4400" u="sng" dirty="0">
              <a:latin typeface="Times New Roman" pitchFamily="18" charset="0"/>
              <a:cs typeface="Times New Roman" pitchFamily="18" charset="0"/>
            </a:endParaRPr>
          </a:p>
        </p:txBody>
      </p:sp>
      <p:sp>
        <p:nvSpPr>
          <p:cNvPr id="8" name="7 - TextBox"/>
          <p:cNvSpPr txBox="1"/>
          <p:nvPr/>
        </p:nvSpPr>
        <p:spPr>
          <a:xfrm>
            <a:off x="0" y="762000"/>
            <a:ext cx="3048000" cy="6278642"/>
          </a:xfrm>
          <a:prstGeom prst="rect">
            <a:avLst/>
          </a:prstGeom>
          <a:blipFill>
            <a:blip r:embed="rId2"/>
            <a:tile tx="0" ty="0" sx="100000" sy="100000" flip="none" algn="tl"/>
          </a:blipFill>
        </p:spPr>
        <p:txBody>
          <a:bodyPr wrap="square" rtlCol="0">
            <a:spAutoFit/>
          </a:bodyPr>
          <a:lstStyle/>
          <a:p>
            <a:r>
              <a:rPr lang="el-GR" sz="2400" b="1" u="sng" dirty="0" smtClean="0">
                <a:latin typeface="Times New Roman" pitchFamily="18" charset="0"/>
                <a:cs typeface="Times New Roman" pitchFamily="18" charset="0"/>
              </a:rPr>
              <a:t>Συστατικά:</a:t>
            </a:r>
          </a:p>
          <a:p>
            <a:endParaRPr lang="en-US" b="1" dirty="0" smtClean="0">
              <a:latin typeface="Times New Roman" pitchFamily="18" charset="0"/>
              <a:cs typeface="Times New Roman" pitchFamily="18" charset="0"/>
            </a:endParaRPr>
          </a:p>
          <a:p>
            <a:r>
              <a:rPr lang="el-GR" b="1" dirty="0" smtClean="0">
                <a:latin typeface="Times New Roman" pitchFamily="18" charset="0"/>
                <a:cs typeface="Times New Roman" pitchFamily="18" charset="0"/>
              </a:rPr>
              <a:t>500 γρ κουβερτούρα καλής ποιότητας</a:t>
            </a:r>
            <a:br>
              <a:rPr lang="el-GR" b="1" dirty="0" smtClean="0">
                <a:latin typeface="Times New Roman" pitchFamily="18" charset="0"/>
                <a:cs typeface="Times New Roman" pitchFamily="18" charset="0"/>
              </a:rPr>
            </a:br>
            <a:r>
              <a:rPr lang="el-GR" b="1" dirty="0" smtClean="0">
                <a:latin typeface="Times New Roman" pitchFamily="18" charset="0"/>
                <a:cs typeface="Times New Roman" pitchFamily="18" charset="0"/>
              </a:rPr>
              <a:t>400 ml. κρέμα γάλακτος</a:t>
            </a:r>
            <a:br>
              <a:rPr lang="el-GR" b="1" dirty="0" smtClean="0">
                <a:latin typeface="Times New Roman" pitchFamily="18" charset="0"/>
                <a:cs typeface="Times New Roman" pitchFamily="18" charset="0"/>
              </a:rPr>
            </a:br>
            <a:r>
              <a:rPr lang="el-GR" b="1" dirty="0" smtClean="0">
                <a:latin typeface="Times New Roman" pitchFamily="18" charset="0"/>
                <a:cs typeface="Times New Roman" pitchFamily="18" charset="0"/>
              </a:rPr>
              <a:t>​2 </a:t>
            </a:r>
            <a:r>
              <a:rPr lang="el-GR" b="1" dirty="0" err="1" smtClean="0">
                <a:latin typeface="Times New Roman" pitchFamily="18" charset="0"/>
                <a:cs typeface="Times New Roman" pitchFamily="18" charset="0"/>
              </a:rPr>
              <a:t>κ.σ</a:t>
            </a:r>
            <a:r>
              <a:rPr lang="el-GR" b="1" dirty="0" smtClean="0">
                <a:latin typeface="Times New Roman" pitchFamily="18" charset="0"/>
                <a:cs typeface="Times New Roman" pitchFamily="18" charset="0"/>
              </a:rPr>
              <a:t>. μέλι</a:t>
            </a:r>
            <a:br>
              <a:rPr lang="el-GR" b="1" dirty="0" smtClean="0">
                <a:latin typeface="Times New Roman" pitchFamily="18" charset="0"/>
                <a:cs typeface="Times New Roman" pitchFamily="18" charset="0"/>
              </a:rPr>
            </a:br>
            <a:r>
              <a:rPr lang="el-GR" b="1" dirty="0" smtClean="0">
                <a:latin typeface="Times New Roman" pitchFamily="18" charset="0"/>
                <a:cs typeface="Times New Roman" pitchFamily="18" charset="0"/>
              </a:rPr>
              <a:t>2 μπανάνες</a:t>
            </a:r>
            <a:br>
              <a:rPr lang="el-GR" b="1" dirty="0" smtClean="0">
                <a:latin typeface="Times New Roman" pitchFamily="18" charset="0"/>
                <a:cs typeface="Times New Roman" pitchFamily="18" charset="0"/>
              </a:rPr>
            </a:br>
            <a:r>
              <a:rPr lang="el-GR" b="1" dirty="0" smtClean="0">
                <a:latin typeface="Times New Roman" pitchFamily="18" charset="0"/>
                <a:cs typeface="Times New Roman" pitchFamily="18" charset="0"/>
              </a:rPr>
              <a:t>200 γρ. φράουλες </a:t>
            </a:r>
            <a:br>
              <a:rPr lang="el-GR" b="1" dirty="0" smtClean="0">
                <a:latin typeface="Times New Roman" pitchFamily="18" charset="0"/>
                <a:cs typeface="Times New Roman" pitchFamily="18" charset="0"/>
              </a:rPr>
            </a:br>
            <a:r>
              <a:rPr lang="el-GR" b="1" dirty="0" smtClean="0">
                <a:latin typeface="Times New Roman" pitchFamily="18" charset="0"/>
                <a:cs typeface="Times New Roman" pitchFamily="18" charset="0"/>
              </a:rPr>
              <a:t>1 ανανά</a:t>
            </a:r>
            <a:br>
              <a:rPr lang="el-GR" b="1" dirty="0" smtClean="0">
                <a:latin typeface="Times New Roman" pitchFamily="18" charset="0"/>
                <a:cs typeface="Times New Roman" pitchFamily="18" charset="0"/>
              </a:rPr>
            </a:br>
            <a:r>
              <a:rPr lang="el-GR" b="1" dirty="0" smtClean="0">
                <a:latin typeface="Times New Roman" pitchFamily="18" charset="0"/>
                <a:cs typeface="Times New Roman" pitchFamily="18" charset="0"/>
              </a:rPr>
              <a:t>​1 ακτινίδιο  </a:t>
            </a:r>
            <a:br>
              <a:rPr lang="el-GR" b="1" dirty="0" smtClean="0">
                <a:latin typeface="Times New Roman" pitchFamily="18" charset="0"/>
                <a:cs typeface="Times New Roman" pitchFamily="18" charset="0"/>
              </a:rPr>
            </a:br>
            <a:r>
              <a:rPr lang="el-GR" b="1" dirty="0" smtClean="0">
                <a:latin typeface="Times New Roman" pitchFamily="18" charset="0"/>
                <a:cs typeface="Times New Roman" pitchFamily="18" charset="0"/>
              </a:rPr>
              <a:t>1 πορτοκάλι</a:t>
            </a:r>
            <a:br>
              <a:rPr lang="el-GR" b="1" dirty="0" smtClean="0">
                <a:latin typeface="Times New Roman" pitchFamily="18" charset="0"/>
                <a:cs typeface="Times New Roman" pitchFamily="18" charset="0"/>
              </a:rPr>
            </a:br>
            <a:r>
              <a:rPr lang="el-GR" b="1" dirty="0" smtClean="0">
                <a:latin typeface="Times New Roman" pitchFamily="18" charset="0"/>
                <a:cs typeface="Times New Roman" pitchFamily="18" charset="0"/>
              </a:rPr>
              <a:t>σταφύλια χωρίς κουκούτσι</a:t>
            </a:r>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l-GR" b="1" dirty="0">
              <a:latin typeface="Times New Roman" pitchFamily="18" charset="0"/>
              <a:cs typeface="Times New Roman" pitchFamily="18" charset="0"/>
            </a:endParaRPr>
          </a:p>
        </p:txBody>
      </p:sp>
      <p:sp>
        <p:nvSpPr>
          <p:cNvPr id="10" name="9 - TextBox"/>
          <p:cNvSpPr txBox="1"/>
          <p:nvPr/>
        </p:nvSpPr>
        <p:spPr>
          <a:xfrm>
            <a:off x="0" y="4734342"/>
            <a:ext cx="9144000" cy="2123658"/>
          </a:xfrm>
          <a:prstGeom prst="rect">
            <a:avLst/>
          </a:prstGeom>
          <a:blipFill>
            <a:blip r:embed="rId2"/>
            <a:tile tx="0" ty="0" sx="100000" sy="100000" flip="none" algn="tl"/>
          </a:blipFill>
        </p:spPr>
        <p:txBody>
          <a:bodyPr wrap="square" rtlCol="0">
            <a:spAutoFit/>
          </a:bodyPr>
          <a:lstStyle/>
          <a:p>
            <a:r>
              <a:rPr lang="el-GR" sz="2400" b="1" dirty="0" smtClean="0">
                <a:latin typeface="Times New Roman" pitchFamily="18" charset="0"/>
                <a:cs typeface="Times New Roman" pitchFamily="18" charset="0"/>
              </a:rPr>
              <a:t>Οδηγίες:</a:t>
            </a:r>
            <a:endParaRPr lang="en-US" sz="2400" b="1" dirty="0" smtClean="0">
              <a:latin typeface="Times New Roman" pitchFamily="18" charset="0"/>
              <a:cs typeface="Times New Roman" pitchFamily="18" charset="0"/>
            </a:endParaRPr>
          </a:p>
          <a:p>
            <a:endParaRPr lang="el-GR" b="1" dirty="0" smtClean="0">
              <a:latin typeface="Times New Roman" pitchFamily="18" charset="0"/>
              <a:cs typeface="Times New Roman" pitchFamily="18" charset="0"/>
            </a:endParaRPr>
          </a:p>
          <a:p>
            <a:r>
              <a:rPr lang="el-GR" b="1" dirty="0" smtClean="0">
                <a:latin typeface="Times New Roman" pitchFamily="18" charset="0"/>
                <a:cs typeface="Times New Roman" pitchFamily="18" charset="0"/>
              </a:rPr>
              <a:t>Ζεσταίνουμε την κρέμα μέχρι να φτάσει στο σημείο βρασμού.</a:t>
            </a:r>
            <a:br>
              <a:rPr lang="el-GR" b="1" dirty="0" smtClean="0">
                <a:latin typeface="Times New Roman" pitchFamily="18" charset="0"/>
                <a:cs typeface="Times New Roman" pitchFamily="18" charset="0"/>
              </a:rPr>
            </a:br>
            <a:r>
              <a:rPr lang="el-GR" b="1" dirty="0" smtClean="0">
                <a:latin typeface="Times New Roman" pitchFamily="18" charset="0"/>
                <a:cs typeface="Times New Roman" pitchFamily="18" charset="0"/>
              </a:rPr>
              <a:t>Αποσύρουμε, ρίχνουμε μέσα την σοκολάτα και ομογενοποιούμε με </a:t>
            </a:r>
            <a:r>
              <a:rPr lang="el-GR" b="1" dirty="0" err="1" smtClean="0">
                <a:latin typeface="Times New Roman" pitchFamily="18" charset="0"/>
                <a:cs typeface="Times New Roman" pitchFamily="18" charset="0"/>
              </a:rPr>
              <a:t>ραβδομπλέντερ</a:t>
            </a:r>
            <a:r>
              <a:rPr lang="el-GR" b="1" dirty="0" smtClean="0">
                <a:latin typeface="Times New Roman" pitchFamily="18" charset="0"/>
                <a:cs typeface="Times New Roman" pitchFamily="18" charset="0"/>
              </a:rPr>
              <a:t>.</a:t>
            </a:r>
          </a:p>
          <a:p>
            <a:r>
              <a:rPr lang="el-GR" b="1" dirty="0" smtClean="0">
                <a:latin typeface="Times New Roman" pitchFamily="18" charset="0"/>
                <a:cs typeface="Times New Roman" pitchFamily="18" charset="0"/>
              </a:rPr>
              <a:t>Ρίχνουμε το μείγμα στο ειδικό σκεύος και ανάβουμε την φωτιά για να το διατηρήσουμε ζεστό.</a:t>
            </a:r>
          </a:p>
          <a:p>
            <a:r>
              <a:rPr lang="el-GR" b="1" dirty="0" smtClean="0">
                <a:latin typeface="Times New Roman" pitchFamily="18" charset="0"/>
                <a:cs typeface="Times New Roman" pitchFamily="18" charset="0"/>
              </a:rPr>
              <a:t>Κόβουμε σε μικρά κομματάκια όλα τα φρούτα και σερβίρουμε</a:t>
            </a:r>
            <a:endParaRPr lang="el-GR" b="1" dirty="0">
              <a:latin typeface="Times New Roman" pitchFamily="18" charset="0"/>
              <a:cs typeface="Times New Roman" pitchFamily="18" charset="0"/>
            </a:endParaRPr>
          </a:p>
        </p:txBody>
      </p:sp>
      <p:sp>
        <p:nvSpPr>
          <p:cNvPr id="11" name="10 - TextBox"/>
          <p:cNvSpPr txBox="1"/>
          <p:nvPr/>
        </p:nvSpPr>
        <p:spPr>
          <a:xfrm>
            <a:off x="8839200" y="858083"/>
            <a:ext cx="304800" cy="4247317"/>
          </a:xfrm>
          <a:prstGeom prst="rect">
            <a:avLst/>
          </a:prstGeom>
          <a:blipFill>
            <a:blip r:embed="rId2"/>
            <a:tile tx="0" ty="0" sx="100000" sy="100000" flip="none" algn="tl"/>
          </a:blip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152400"/>
            <a:ext cx="6858000" cy="1446550"/>
          </a:xfrm>
          <a:prstGeom prst="rect">
            <a:avLst/>
          </a:prstGeom>
          <a:blipFill>
            <a:blip r:embed="rId2"/>
            <a:tile tx="0" ty="0" sx="100000" sy="100000" flip="none" algn="tl"/>
          </a:blipFill>
        </p:spPr>
        <p:txBody>
          <a:bodyPr wrap="square" rtlCol="0">
            <a:spAutoFit/>
          </a:bodyPr>
          <a:lstStyle/>
          <a:p>
            <a:r>
              <a:rPr lang="el-GR" sz="4400" b="1" i="1" u="sng" dirty="0" smtClean="0">
                <a:latin typeface="Times New Roman" pitchFamily="18" charset="0"/>
                <a:cs typeface="Times New Roman" pitchFamily="18" charset="0"/>
              </a:rPr>
              <a:t>γρήγορη τάρτα με καπνιστό ζαμπόν και κρεμμύδια</a:t>
            </a:r>
            <a:endParaRPr lang="en-US" sz="4400" i="1" u="sng" dirty="0">
              <a:latin typeface="Times New Roman" pitchFamily="18" charset="0"/>
              <a:cs typeface="Times New Roman" pitchFamily="18" charset="0"/>
            </a:endParaRPr>
          </a:p>
        </p:txBody>
      </p:sp>
      <p:sp>
        <p:nvSpPr>
          <p:cNvPr id="5" name="4 - TextBox"/>
          <p:cNvSpPr txBox="1"/>
          <p:nvPr/>
        </p:nvSpPr>
        <p:spPr>
          <a:xfrm>
            <a:off x="0" y="1295400"/>
            <a:ext cx="4724400" cy="3416320"/>
          </a:xfrm>
          <a:prstGeom prst="rect">
            <a:avLst/>
          </a:prstGeom>
          <a:blipFill>
            <a:blip r:embed="rId2"/>
            <a:tile tx="0" ty="0" sx="100000" sy="100000" flip="none" algn="tl"/>
          </a:blipFill>
        </p:spPr>
        <p:txBody>
          <a:bodyPr wrap="square" rtlCol="0">
            <a:spAutoFit/>
          </a:bodyPr>
          <a:lstStyle/>
          <a:p>
            <a:endParaRPr lang="en-US" sz="2400" b="1" dirty="0" smtClean="0"/>
          </a:p>
          <a:p>
            <a:r>
              <a:rPr lang="el-GR" sz="3200" b="1" dirty="0" smtClean="0"/>
              <a:t>Συστατικά</a:t>
            </a:r>
            <a:r>
              <a:rPr lang="el-GR" sz="2400" b="1" dirty="0" smtClean="0"/>
              <a:t>:</a:t>
            </a:r>
          </a:p>
          <a:p>
            <a:r>
              <a:rPr lang="el-GR" sz="2000" b="1" i="1" dirty="0" smtClean="0">
                <a:latin typeface="Times New Roman" pitchFamily="18" charset="0"/>
                <a:cs typeface="Times New Roman" pitchFamily="18" charset="0"/>
              </a:rPr>
              <a:t>½ κιλό ζύμη ψωμιού</a:t>
            </a:r>
            <a:br>
              <a:rPr lang="el-GR" sz="2000" b="1" i="1" dirty="0" smtClean="0">
                <a:latin typeface="Times New Roman" pitchFamily="18" charset="0"/>
                <a:cs typeface="Times New Roman" pitchFamily="18" charset="0"/>
              </a:rPr>
            </a:br>
            <a:r>
              <a:rPr lang="el-GR" sz="2000" b="1" i="1" dirty="0" smtClean="0">
                <a:latin typeface="Times New Roman" pitchFamily="18" charset="0"/>
                <a:cs typeface="Times New Roman" pitchFamily="18" charset="0"/>
              </a:rPr>
              <a:t>ελαιόλαδο</a:t>
            </a:r>
            <a:br>
              <a:rPr lang="el-GR" sz="2000" b="1" i="1" dirty="0" smtClean="0">
                <a:latin typeface="Times New Roman" pitchFamily="18" charset="0"/>
                <a:cs typeface="Times New Roman" pitchFamily="18" charset="0"/>
              </a:rPr>
            </a:br>
            <a:r>
              <a:rPr lang="el-GR" sz="2000" b="1" i="1" dirty="0" smtClean="0">
                <a:latin typeface="Times New Roman" pitchFamily="18" charset="0"/>
                <a:cs typeface="Times New Roman" pitchFamily="18" charset="0"/>
              </a:rPr>
              <a:t>10 μεγάλα κρεμμύδια, κομμένα σε κύβους</a:t>
            </a:r>
            <a:br>
              <a:rPr lang="el-GR" sz="2000" b="1" i="1" dirty="0" smtClean="0">
                <a:latin typeface="Times New Roman" pitchFamily="18" charset="0"/>
                <a:cs typeface="Times New Roman" pitchFamily="18" charset="0"/>
              </a:rPr>
            </a:br>
            <a:r>
              <a:rPr lang="el-GR" sz="2000" b="1" i="1" dirty="0" smtClean="0">
                <a:latin typeface="Times New Roman" pitchFamily="18" charset="0"/>
                <a:cs typeface="Times New Roman" pitchFamily="18" charset="0"/>
              </a:rPr>
              <a:t>300 γρ. μπέικον καλής ποιότητας ή καπνιστό χοιρινό</a:t>
            </a:r>
            <a:br>
              <a:rPr lang="el-GR" sz="2000" b="1" i="1" dirty="0" smtClean="0">
                <a:latin typeface="Times New Roman" pitchFamily="18" charset="0"/>
                <a:cs typeface="Times New Roman" pitchFamily="18" charset="0"/>
              </a:rPr>
            </a:br>
            <a:r>
              <a:rPr lang="el-GR" sz="2000" b="1" i="1" dirty="0" smtClean="0">
                <a:latin typeface="Times New Roman" pitchFamily="18" charset="0"/>
                <a:cs typeface="Times New Roman" pitchFamily="18" charset="0"/>
              </a:rPr>
              <a:t>1 φλιτζάνι κρέμα γάλακτος ή ελληνικό στραγγιστό γιαούρτι</a:t>
            </a:r>
            <a:br>
              <a:rPr lang="el-GR" sz="2000" b="1" i="1" dirty="0" smtClean="0">
                <a:latin typeface="Times New Roman" pitchFamily="18" charset="0"/>
                <a:cs typeface="Times New Roman" pitchFamily="18" charset="0"/>
              </a:rPr>
            </a:br>
            <a:r>
              <a:rPr lang="el-GR" sz="2000" b="1" i="1" dirty="0" smtClean="0">
                <a:latin typeface="Times New Roman" pitchFamily="18" charset="0"/>
                <a:cs typeface="Times New Roman" pitchFamily="18" charset="0"/>
              </a:rPr>
              <a:t>αλάτι &amp; φρεσκοτριμμένο μαύρο πιπέρι</a:t>
            </a:r>
            <a:endParaRPr lang="el-GR" sz="2000" b="1" i="1" dirty="0">
              <a:latin typeface="Times New Roman" pitchFamily="18" charset="0"/>
              <a:cs typeface="Times New Roman" pitchFamily="18" charset="0"/>
            </a:endParaRPr>
          </a:p>
        </p:txBody>
      </p:sp>
      <p:sp>
        <p:nvSpPr>
          <p:cNvPr id="6" name="5 - TextBox"/>
          <p:cNvSpPr txBox="1"/>
          <p:nvPr/>
        </p:nvSpPr>
        <p:spPr>
          <a:xfrm>
            <a:off x="4419600" y="1225689"/>
            <a:ext cx="4724400" cy="5632311"/>
          </a:xfrm>
          <a:prstGeom prst="rect">
            <a:avLst/>
          </a:prstGeom>
          <a:blipFill>
            <a:blip r:embed="rId2"/>
            <a:tile tx="0" ty="0" sx="100000" sy="100000" flip="none" algn="tl"/>
          </a:blipFill>
        </p:spPr>
        <p:txBody>
          <a:bodyPr wrap="square" rtlCol="0">
            <a:spAutoFit/>
          </a:bodyPr>
          <a:lstStyle/>
          <a:p>
            <a:r>
              <a:rPr lang="el-GR" b="1" dirty="0" smtClean="0"/>
              <a:t>Οδηγίες:</a:t>
            </a:r>
          </a:p>
          <a:p>
            <a:r>
              <a:rPr lang="el-GR" dirty="0" smtClean="0"/>
              <a:t>Λαδώστε ένα μεγάλο ταψί και προθερμάνετε το φούρνο στους 200 C ή 450 F.</a:t>
            </a:r>
            <a:br>
              <a:rPr lang="el-GR" dirty="0" smtClean="0"/>
            </a:br>
            <a:r>
              <a:rPr lang="el-GR" dirty="0" smtClean="0"/>
              <a:t/>
            </a:r>
            <a:br>
              <a:rPr lang="el-GR" dirty="0" smtClean="0"/>
            </a:br>
            <a:r>
              <a:rPr lang="el-GR" dirty="0" smtClean="0"/>
              <a:t>Σε μια ελαφρώς αλευρωμένη επιφάνεια, ανοίξτε τη ζύμη τόσο όσο το μέγεθος του ταψιού και τοποθετήστε την στο ταψί. Αλείψτε την επιφάνεια με λίγο ελαιόλαδο.</a:t>
            </a:r>
            <a:br>
              <a:rPr lang="el-GR" dirty="0" smtClean="0"/>
            </a:br>
            <a:r>
              <a:rPr lang="el-GR" dirty="0" smtClean="0"/>
              <a:t>Σοτάρετε σε χαμηλή φωτιά το μπέικον ή το καπνιστό χοιρινό και τα κρεμμύδια με λίγο ελαιόλαδο. Ο συνολικός χρόνος σοταρίσματος πρέπει να ανέρχεται περίπου στα 20 λεπτά.</a:t>
            </a:r>
            <a:br>
              <a:rPr lang="el-GR" dirty="0" smtClean="0"/>
            </a:br>
            <a:r>
              <a:rPr lang="el-GR" dirty="0" smtClean="0"/>
              <a:t>Απλώστε το γιαούρτι στην επιφάνεια της ζύμης και απλώστε από πάνω το μείγμα από κρεμμύδια. Ρίξτε λίγο αλάτι και πασπαλίστε με πιπέρι.</a:t>
            </a:r>
          </a:p>
          <a:p>
            <a:r>
              <a:rPr lang="el-GR" dirty="0" smtClean="0"/>
              <a:t>Ψήστε την τάρτα για 40-45 λεπτά ή μέχρι να ροδίσει η ζύμη. Βγάλτε από το φούρνο, αφήστε να κρυώσει λίγο και σερβίρετε τη ζεστή ή σε θερμοκρασία δωματίου.</a:t>
            </a:r>
            <a:endParaRPr lang="el-GR" dirty="0"/>
          </a:p>
        </p:txBody>
      </p:sp>
      <p:sp>
        <p:nvSpPr>
          <p:cNvPr id="7" name="6 - TextBox"/>
          <p:cNvSpPr txBox="1"/>
          <p:nvPr/>
        </p:nvSpPr>
        <p:spPr>
          <a:xfrm>
            <a:off x="6781800" y="-228600"/>
            <a:ext cx="2362200" cy="1477328"/>
          </a:xfrm>
          <a:prstGeom prst="rect">
            <a:avLst/>
          </a:prstGeom>
          <a:blipFill>
            <a:blip r:embed="rId2"/>
            <a:tile tx="0" ty="0" sx="100000" sy="100000" flip="none" algn="tl"/>
          </a:blip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a:p>
        </p:txBody>
      </p:sp>
      <p:pic>
        <p:nvPicPr>
          <p:cNvPr id="39938" name="Picture 2" descr="Η γρήγορη τάρτα με καπνιστό ζαμπόν και κρεμμύδια"/>
          <p:cNvPicPr>
            <a:picLocks noChangeAspect="1" noChangeArrowheads="1"/>
          </p:cNvPicPr>
          <p:nvPr/>
        </p:nvPicPr>
        <p:blipFill>
          <a:blip r:embed="rId3"/>
          <a:srcRect/>
          <a:stretch>
            <a:fillRect/>
          </a:stretch>
        </p:blipFill>
        <p:spPr bwMode="auto">
          <a:xfrm>
            <a:off x="0" y="4648200"/>
            <a:ext cx="4495800" cy="2209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γαλλικη κουζινα">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4 - TextBox"/>
          <p:cNvSpPr txBox="1"/>
          <p:nvPr/>
        </p:nvSpPr>
        <p:spPr>
          <a:xfrm>
            <a:off x="0" y="0"/>
            <a:ext cx="6096000" cy="523220"/>
          </a:xfrm>
          <a:prstGeom prst="rect">
            <a:avLst/>
          </a:prstGeom>
          <a:noFill/>
        </p:spPr>
        <p:txBody>
          <a:bodyPr wrap="square" rtlCol="0">
            <a:spAutoFit/>
          </a:bodyPr>
          <a:lstStyle/>
          <a:p>
            <a:r>
              <a:rPr lang="el-GR" sz="2800" b="1" i="1" u="sng" dirty="0" smtClean="0">
                <a:latin typeface="Times New Roman" pitchFamily="18" charset="0"/>
                <a:cs typeface="Times New Roman" pitchFamily="18" charset="0"/>
              </a:rPr>
              <a:t>Ερευνητική Εργασία </a:t>
            </a:r>
            <a:endParaRPr lang="en-US" sz="2800" b="1" i="1" u="sng" dirty="0">
              <a:latin typeface="Times New Roman" pitchFamily="18" charset="0"/>
              <a:cs typeface="Times New Roman" pitchFamily="18" charset="0"/>
            </a:endParaRPr>
          </a:p>
        </p:txBody>
      </p:sp>
      <p:sp>
        <p:nvSpPr>
          <p:cNvPr id="7" name="6 - TextBox"/>
          <p:cNvSpPr txBox="1"/>
          <p:nvPr/>
        </p:nvSpPr>
        <p:spPr>
          <a:xfrm>
            <a:off x="0" y="457200"/>
            <a:ext cx="2026517" cy="369332"/>
          </a:xfrm>
          <a:prstGeom prst="rect">
            <a:avLst/>
          </a:prstGeom>
          <a:noFill/>
        </p:spPr>
        <p:txBody>
          <a:bodyPr wrap="none" rtlCol="0">
            <a:spAutoFit/>
          </a:bodyPr>
          <a:lstStyle/>
          <a:p>
            <a:r>
              <a:rPr lang="el-GR" b="1" i="1" dirty="0" smtClean="0">
                <a:latin typeface="Times New Roman" pitchFamily="18" charset="0"/>
                <a:cs typeface="Times New Roman" pitchFamily="18" charset="0"/>
              </a:rPr>
              <a:t>Πάτρα 2016/8</a:t>
            </a:r>
            <a:r>
              <a:rPr lang="el-GR" b="1" i="1" baseline="30000" dirty="0" smtClean="0">
                <a:latin typeface="Times New Roman" pitchFamily="18" charset="0"/>
                <a:cs typeface="Times New Roman" pitchFamily="18" charset="0"/>
              </a:rPr>
              <a:t>ο</a:t>
            </a:r>
            <a:r>
              <a:rPr lang="el-GR" b="1" i="1" dirty="0" smtClean="0">
                <a:latin typeface="Times New Roman" pitchFamily="18" charset="0"/>
                <a:cs typeface="Times New Roman" pitchFamily="18" charset="0"/>
              </a:rPr>
              <a:t> γελ.</a:t>
            </a:r>
            <a:endParaRPr lang="en-US" b="1" i="1" dirty="0">
              <a:latin typeface="Times New Roman" pitchFamily="18" charset="0"/>
              <a:cs typeface="Times New Roman" pitchFamily="18" charset="0"/>
            </a:endParaRPr>
          </a:p>
        </p:txBody>
      </p:sp>
      <p:sp>
        <p:nvSpPr>
          <p:cNvPr id="8" name="7 - TextBox"/>
          <p:cNvSpPr txBox="1"/>
          <p:nvPr/>
        </p:nvSpPr>
        <p:spPr>
          <a:xfrm>
            <a:off x="4847631" y="4343400"/>
            <a:ext cx="4296369" cy="1200329"/>
          </a:xfrm>
          <a:prstGeom prst="rect">
            <a:avLst/>
          </a:prstGeom>
          <a:noFill/>
        </p:spPr>
        <p:txBody>
          <a:bodyPr wrap="none" rtlCol="0">
            <a:spAutoFit/>
          </a:bodyPr>
          <a:lstStyle/>
          <a:p>
            <a:r>
              <a:rPr lang="el-GR" sz="4400" b="1" i="1" u="sng" dirty="0" smtClean="0">
                <a:latin typeface="Times New Roman" pitchFamily="18" charset="0"/>
                <a:cs typeface="Times New Roman" pitchFamily="18" charset="0"/>
              </a:rPr>
              <a:t>Ομάδα Κρούστας</a:t>
            </a:r>
          </a:p>
          <a:p>
            <a:r>
              <a:rPr lang="en-US" sz="2800" b="1" i="1" dirty="0">
                <a:latin typeface="Times New Roman" pitchFamily="18" charset="0"/>
                <a:cs typeface="Times New Roman" pitchFamily="18" charset="0"/>
              </a:rPr>
              <a:t>b</a:t>
            </a:r>
            <a:r>
              <a:rPr lang="en-US" sz="2800" b="1" i="1" dirty="0" smtClean="0">
                <a:latin typeface="Times New Roman" pitchFamily="18" charset="0"/>
                <a:cs typeface="Times New Roman" pitchFamily="18" charset="0"/>
              </a:rPr>
              <a:t>y... </a:t>
            </a:r>
            <a:endParaRPr lang="en-US" sz="2800" b="1" i="1" dirty="0">
              <a:latin typeface="Times New Roman" pitchFamily="18" charset="0"/>
              <a:cs typeface="Times New Roman" pitchFamily="18" charset="0"/>
            </a:endParaRPr>
          </a:p>
        </p:txBody>
      </p:sp>
      <p:sp>
        <p:nvSpPr>
          <p:cNvPr id="9" name="8 - TextBox"/>
          <p:cNvSpPr txBox="1"/>
          <p:nvPr/>
        </p:nvSpPr>
        <p:spPr>
          <a:xfrm>
            <a:off x="5029200" y="5473005"/>
            <a:ext cx="6172200" cy="1384995"/>
          </a:xfrm>
          <a:prstGeom prst="rect">
            <a:avLst/>
          </a:prstGeom>
          <a:noFill/>
        </p:spPr>
        <p:txBody>
          <a:bodyPr wrap="square" rtlCol="0">
            <a:spAutoFit/>
          </a:bodyPr>
          <a:lstStyle/>
          <a:p>
            <a:pPr>
              <a:buFont typeface="Arial" pitchFamily="34" charset="0"/>
              <a:buChar char="•"/>
            </a:pPr>
            <a:r>
              <a:rPr lang="el-GR" sz="2800" b="1" i="1" dirty="0" smtClean="0">
                <a:latin typeface="Times New Roman" pitchFamily="18" charset="0"/>
                <a:cs typeface="Times New Roman" pitchFamily="18" charset="0"/>
              </a:rPr>
              <a:t>Δημήτρης Τσάτσαρης</a:t>
            </a:r>
          </a:p>
          <a:p>
            <a:pPr>
              <a:buFont typeface="Arial" pitchFamily="34" charset="0"/>
              <a:buChar char="•"/>
            </a:pPr>
            <a:r>
              <a:rPr lang="el-GR" sz="2800" b="1" i="1" dirty="0" smtClean="0">
                <a:latin typeface="Times New Roman" pitchFamily="18" charset="0"/>
                <a:cs typeface="Times New Roman" pitchFamily="18" charset="0"/>
              </a:rPr>
              <a:t>Μαριάννα </a:t>
            </a:r>
            <a:r>
              <a:rPr lang="el-GR" sz="2800" b="1" i="1" dirty="0" smtClean="0">
                <a:latin typeface="Times New Roman" pitchFamily="18" charset="0"/>
                <a:cs typeface="Times New Roman" pitchFamily="18" charset="0"/>
              </a:rPr>
              <a:t>Σταματοπούλου</a:t>
            </a:r>
          </a:p>
          <a:p>
            <a:pPr>
              <a:buFont typeface="Arial" pitchFamily="34" charset="0"/>
              <a:buChar char="•"/>
            </a:pPr>
            <a:r>
              <a:rPr lang="el-GR" sz="2800" b="1" i="1" dirty="0" smtClean="0">
                <a:latin typeface="Times New Roman" pitchFamily="18" charset="0"/>
                <a:cs typeface="Times New Roman" pitchFamily="18" charset="0"/>
              </a:rPr>
              <a:t>Βασούλα Σουβαλιώτη</a:t>
            </a:r>
            <a:endParaRPr lang="en-US" sz="2800" b="1" i="1" dirty="0">
              <a:latin typeface="Times New Roman" pitchFamily="18" charset="0"/>
              <a:cs typeface="Times New Roman" pitchFamily="18" charset="0"/>
            </a:endParaRPr>
          </a:p>
        </p:txBody>
      </p:sp>
      <p:sp>
        <p:nvSpPr>
          <p:cNvPr id="10" name="9 - TextBox"/>
          <p:cNvSpPr txBox="1"/>
          <p:nvPr/>
        </p:nvSpPr>
        <p:spPr>
          <a:xfrm>
            <a:off x="0" y="6248400"/>
            <a:ext cx="2703432" cy="369332"/>
          </a:xfrm>
          <a:prstGeom prst="rect">
            <a:avLst/>
          </a:prstGeom>
          <a:noFill/>
        </p:spPr>
        <p:txBody>
          <a:bodyPr wrap="none" rtlCol="0">
            <a:spAutoFit/>
          </a:bodyPr>
          <a:lstStyle/>
          <a:p>
            <a:r>
              <a:rPr lang="el-GR" i="1" u="sng" dirty="0" smtClean="0"/>
              <a:t>Υπεύθυνη προγράμματος </a:t>
            </a:r>
            <a:endParaRPr lang="en-US" i="1" u="sng" dirty="0"/>
          </a:p>
        </p:txBody>
      </p:sp>
      <p:sp>
        <p:nvSpPr>
          <p:cNvPr id="11" name="10 - TextBox"/>
          <p:cNvSpPr txBox="1"/>
          <p:nvPr/>
        </p:nvSpPr>
        <p:spPr>
          <a:xfrm>
            <a:off x="0" y="6488668"/>
            <a:ext cx="1817292" cy="369332"/>
          </a:xfrm>
          <a:prstGeom prst="rect">
            <a:avLst/>
          </a:prstGeom>
          <a:noFill/>
        </p:spPr>
        <p:txBody>
          <a:bodyPr wrap="none" rtlCol="0">
            <a:spAutoFit/>
          </a:bodyPr>
          <a:lstStyle/>
          <a:p>
            <a:r>
              <a:rPr lang="el-GR" dirty="0" smtClean="0"/>
              <a:t>Κούκη Μαριάνθη</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Σχετική εικόνα">
            <a:hlinkClick r:id="rId2"/>
          </p:cNvPr>
          <p:cNvPicPr>
            <a:picLocks noChangeAspect="1" noChangeArrowheads="1"/>
          </p:cNvPicPr>
          <p:nvPr/>
        </p:nvPicPr>
        <p:blipFill>
          <a:blip r:embed="rId3"/>
          <a:srcRect b="5556"/>
          <a:stretch>
            <a:fillRect/>
          </a:stretch>
        </p:blipFill>
        <p:spPr bwMode="auto">
          <a:xfrm>
            <a:off x="0" y="0"/>
            <a:ext cx="9144000" cy="6858000"/>
          </a:xfrm>
          <a:prstGeom prst="rect">
            <a:avLst/>
          </a:prstGeom>
          <a:noFill/>
        </p:spPr>
      </p:pic>
      <p:sp>
        <p:nvSpPr>
          <p:cNvPr id="5" name="4 - TextBox"/>
          <p:cNvSpPr txBox="1"/>
          <p:nvPr/>
        </p:nvSpPr>
        <p:spPr>
          <a:xfrm>
            <a:off x="4800600" y="3164681"/>
            <a:ext cx="4343400" cy="369331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l-GR" b="1" i="1" dirty="0" smtClean="0"/>
              <a:t>Έχουν ξοδευτεί τόνοι μελανιού για να γραφτεί η ιστορία της γαλλικής γαστρονομίας, που ξεκινάει περίπου τον 16ο αιώνα. Έχουν χρησιμοποιηθεί τόνοι τροφίμων και ιδιαίτερων προϊόντων με γαλλική καταγωγή για να δημιουργηθούν όλες αυτές οι συνταγές που μαγεύουν τον ουρανίσκο μας και όλες τις υπόλοιπες αισθήσεις μας. Αλλά από την πρώτη στιγμή η γαλλική κουζίνα κέρδισε τις επευφημίες των πλούσιων οικογενειών ανά τον κόσμο και μεταδόθηκε από στόμα σε στόμα σε όλο τον “καλό” κόσμο της Ευρώπης.</a:t>
            </a:r>
            <a:endParaRPr lang="en-US" b="1"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Σχετική εικόνα">
            <a:hlinkClick r:id="rId3"/>
          </p:cNvPr>
          <p:cNvPicPr>
            <a:picLocks noChangeAspect="1" noChangeArrowheads="1"/>
          </p:cNvPicPr>
          <p:nvPr/>
        </p:nvPicPr>
        <p:blipFill>
          <a:blip r:embed="rId4"/>
          <a:srcRect/>
          <a:stretch>
            <a:fillRect/>
          </a:stretch>
        </p:blipFill>
        <p:spPr bwMode="auto">
          <a:xfrm>
            <a:off x="2743200" y="0"/>
            <a:ext cx="3429000" cy="6858000"/>
          </a:xfrm>
          <a:prstGeom prst="rect">
            <a:avLst/>
          </a:prstGeom>
          <a:noFill/>
        </p:spPr>
      </p:pic>
      <p:pic>
        <p:nvPicPr>
          <p:cNvPr id="16390" name="Picture 6" descr="Σχετική εικόνα">
            <a:hlinkClick r:id="rId3"/>
          </p:cNvPr>
          <p:cNvPicPr>
            <a:picLocks noChangeAspect="1" noChangeArrowheads="1"/>
          </p:cNvPicPr>
          <p:nvPr/>
        </p:nvPicPr>
        <p:blipFill>
          <a:blip r:embed="rId4"/>
          <a:srcRect r="94222"/>
          <a:stretch>
            <a:fillRect/>
          </a:stretch>
        </p:blipFill>
        <p:spPr bwMode="auto">
          <a:xfrm rot="10800000" flipV="1">
            <a:off x="0" y="0"/>
            <a:ext cx="2743200" cy="6858000"/>
          </a:xfrm>
          <a:prstGeom prst="rect">
            <a:avLst/>
          </a:prstGeom>
          <a:noFill/>
        </p:spPr>
      </p:pic>
      <p:pic>
        <p:nvPicPr>
          <p:cNvPr id="16392" name="Picture 8" descr="Σχετική εικόνα">
            <a:hlinkClick r:id="rId3"/>
          </p:cNvPr>
          <p:cNvPicPr>
            <a:picLocks noChangeAspect="1" noChangeArrowheads="1"/>
          </p:cNvPicPr>
          <p:nvPr/>
        </p:nvPicPr>
        <p:blipFill>
          <a:blip r:embed="rId4"/>
          <a:srcRect l="90667"/>
          <a:stretch>
            <a:fillRect/>
          </a:stretch>
        </p:blipFill>
        <p:spPr bwMode="auto">
          <a:xfrm>
            <a:off x="5943600" y="0"/>
            <a:ext cx="3200400" cy="6858000"/>
          </a:xfrm>
          <a:prstGeom prst="rect">
            <a:avLst/>
          </a:prstGeom>
          <a:noFill/>
        </p:spPr>
      </p:pic>
      <p:sp>
        <p:nvSpPr>
          <p:cNvPr id="8" name="7 - TextBox"/>
          <p:cNvSpPr txBox="1"/>
          <p:nvPr/>
        </p:nvSpPr>
        <p:spPr>
          <a:xfrm>
            <a:off x="0" y="0"/>
            <a:ext cx="3581400" cy="6555641"/>
          </a:xfrm>
          <a:prstGeom prst="rect">
            <a:avLst/>
          </a:prstGeom>
          <a:noFill/>
        </p:spPr>
        <p:txBody>
          <a:bodyPr wrap="square" rtlCol="0">
            <a:spAutoFit/>
          </a:bodyPr>
          <a:lstStyle/>
          <a:p>
            <a:r>
              <a:rPr lang="el-GR" sz="2000" b="1" i="1" dirty="0" smtClean="0">
                <a:solidFill>
                  <a:schemeClr val="bg1"/>
                </a:solidFill>
              </a:rPr>
              <a:t>Τη γέννηση της γαλλικής γαστρονομίας εντοπίσαμε σε γραπτό κείμενου του καθηγητή Πανεπιστημίου Πατρών Σ.Παϊπέτη, ο οποίος αναφέρει ότι: “στη Γαλλία του 16ου αιώνα, η προερχόμενη εκ Ιταλίας Αικατερίνη των Μεδίκων, παντρεύτηκε τον Ερρίκο Β` της Γαλλίας. Έφερε μαζί της μια ολόκληρη ακολουθία από Φλωρεντινούς μαγείρους, όλοι τους της εξευγενισμένης σχολής της αναγεννησιακής μαγειρικής – ικανοί να φτιάχνουν κομψά πιάτα, όπως πηκτές, γλυκάδια, καρδιές αγκινάρας, τρούφες, κρεπινέτες συκωτιού, κεφτέδες πουλερικού, μακαρόν, παγωτά και σαμπαγιόν.</a:t>
            </a:r>
            <a:endParaRPr lang="en-US" sz="2000" b="1" i="1" dirty="0">
              <a:solidFill>
                <a:schemeClr val="bg1"/>
              </a:solidFill>
            </a:endParaRPr>
          </a:p>
        </p:txBody>
      </p:sp>
      <p:sp>
        <p:nvSpPr>
          <p:cNvPr id="9" name="8 - TextBox"/>
          <p:cNvSpPr txBox="1"/>
          <p:nvPr/>
        </p:nvSpPr>
        <p:spPr>
          <a:xfrm>
            <a:off x="5715000" y="533400"/>
            <a:ext cx="3200400" cy="5632311"/>
          </a:xfrm>
          <a:prstGeom prst="rect">
            <a:avLst/>
          </a:prstGeom>
          <a:noFill/>
        </p:spPr>
        <p:txBody>
          <a:bodyPr wrap="square" rtlCol="0">
            <a:spAutoFit/>
          </a:bodyPr>
          <a:lstStyle/>
          <a:p>
            <a:r>
              <a:rPr lang="el-GR" sz="2400" b="1" i="1" dirty="0" smtClean="0">
                <a:solidFill>
                  <a:schemeClr val="bg1"/>
                </a:solidFill>
              </a:rPr>
              <a:t>Η Αικατερίνη εισήγαγε καινούργια κομψότητα και εξευγενισμό στο γαλλικό τραπέζι. Τα τραπέζια στολιζόντουσαν με αργυρά αντικείμενα φτιαγμένα από τον Μπενβενούτο </a:t>
            </a:r>
            <a:r>
              <a:rPr lang="el-GR" sz="2400" b="1" i="1" dirty="0" err="1" smtClean="0">
                <a:solidFill>
                  <a:schemeClr val="bg1"/>
                </a:solidFill>
              </a:rPr>
              <a:t>Τσελλίνι</a:t>
            </a:r>
            <a:r>
              <a:rPr lang="el-GR" sz="2400" b="1" i="1" dirty="0" smtClean="0">
                <a:solidFill>
                  <a:schemeClr val="bg1"/>
                </a:solidFill>
              </a:rPr>
              <a:t>. Οι συνδαιτυμόνες έπιναν κρασί από ακριβό βενετσιάνικο κρύσταλλο και έτρωγαν από όμορφα εμαγιέ πιάτα”. </a:t>
            </a:r>
            <a:endParaRPr lang="en-US" sz="2400" b="1" i="1" dirty="0">
              <a:solidFill>
                <a:schemeClr val="bg1"/>
              </a:solidFill>
            </a:endParaRPr>
          </a:p>
        </p:txBody>
      </p:sp>
      <p:pic>
        <p:nvPicPr>
          <p:cNvPr id="11" name="Î‰ÏÎ¸Îµ ÎºÎ¹ ÎˆÎ´ÎµÏƒÎµ ~ Î¤Î¿ Î¤ÏÎ±Î³Î¿ÏÎ´Î¹ Ï„Î·Ï‚ Î£ÎµÎ¹ÏÎ¬Ï‚.mp3">
            <a:hlinkClick r:id="" action="ppaction://media"/>
          </p:cNvPr>
          <p:cNvPicPr>
            <a:picLocks noRot="1" noChangeAspect="1"/>
          </p:cNvPicPr>
          <p:nvPr>
            <a:audioFile r:link="rId1"/>
          </p:nvPr>
        </p:nvPicPr>
        <p:blipFill>
          <a:blip r:embed="rId5"/>
          <a:stretch>
            <a:fillRect/>
          </a:stretch>
        </p:blipFill>
        <p:spPr>
          <a:xfrm>
            <a:off x="8610600" y="6324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4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γα-ική-κουζίνα-34962444.jpg"/>
          <p:cNvPicPr>
            <a:picLocks noChangeAspect="1"/>
          </p:cNvPicPr>
          <p:nvPr/>
        </p:nvPicPr>
        <p:blipFill>
          <a:blip r:embed="rId2"/>
          <a:srcRect b="6835"/>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Σχετική εικόνα">
            <a:hlinkClick r:id="rId3"/>
          </p:cNvPr>
          <p:cNvPicPr>
            <a:picLocks noChangeAspect="1" noChangeArrowheads="1"/>
          </p:cNvPicPr>
          <p:nvPr/>
        </p:nvPicPr>
        <p:blipFill>
          <a:blip r:embed="rId4"/>
          <a:srcRect/>
          <a:stretch>
            <a:fillRect/>
          </a:stretch>
        </p:blipFill>
        <p:spPr bwMode="auto">
          <a:xfrm>
            <a:off x="0" y="0"/>
            <a:ext cx="4114800" cy="6858000"/>
          </a:xfrm>
          <a:prstGeom prst="rect">
            <a:avLst/>
          </a:prstGeom>
          <a:noFill/>
        </p:spPr>
      </p:pic>
      <p:sp>
        <p:nvSpPr>
          <p:cNvPr id="8" name="7 - TextBox"/>
          <p:cNvSpPr txBox="1"/>
          <p:nvPr/>
        </p:nvSpPr>
        <p:spPr>
          <a:xfrm>
            <a:off x="4114800" y="0"/>
            <a:ext cx="5029200" cy="1446550"/>
          </a:xfrm>
          <a:prstGeom prst="rect">
            <a:avLst/>
          </a:prstGeom>
          <a:noFill/>
        </p:spPr>
        <p:txBody>
          <a:bodyPr wrap="square" rtlCol="0">
            <a:spAutoFit/>
          </a:bodyPr>
          <a:lstStyle/>
          <a:p>
            <a:r>
              <a:rPr lang="el-GR" sz="4400" b="1" i="1" u="sng" dirty="0">
                <a:latin typeface="Times New Roman" pitchFamily="18" charset="0"/>
                <a:cs typeface="Times New Roman" pitchFamily="18" charset="0"/>
              </a:rPr>
              <a:t>Το μεγάλο φόρτε της </a:t>
            </a:r>
            <a:r>
              <a:rPr lang="el-GR" sz="4400" u="sng" dirty="0" smtClean="0"/>
              <a:t/>
            </a:r>
            <a:br>
              <a:rPr lang="el-GR" sz="4400" u="sng" dirty="0" smtClean="0"/>
            </a:br>
            <a:endParaRPr lang="en-US" sz="4400" u="sng" dirty="0"/>
          </a:p>
        </p:txBody>
      </p:sp>
      <p:sp>
        <p:nvSpPr>
          <p:cNvPr id="9" name="8 - TextBox"/>
          <p:cNvSpPr txBox="1"/>
          <p:nvPr/>
        </p:nvSpPr>
        <p:spPr>
          <a:xfrm>
            <a:off x="4419600" y="914400"/>
            <a:ext cx="4495800" cy="3170099"/>
          </a:xfrm>
          <a:prstGeom prst="rect">
            <a:avLst/>
          </a:prstGeom>
          <a:noFill/>
        </p:spPr>
        <p:txBody>
          <a:bodyPr wrap="square" rtlCol="0">
            <a:spAutoFit/>
          </a:bodyPr>
          <a:lstStyle/>
          <a:p>
            <a:pPr algn="ctr"/>
            <a:r>
              <a:rPr lang="el-GR" sz="2000" b="1" i="1" dirty="0" smtClean="0"/>
              <a:t>Κατά τη βασιλεία των Λουδοβίκων ΙΕ’ και ΙΣΤ’, οι γαστριμαργικές μέθοδοι εξευγενίστηκαν και καθιερώθηκε μια καινούργια τάξη και λογική στη γαλλική κουζίνα. Ο </a:t>
            </a:r>
            <a:r>
              <a:rPr lang="el-GR" sz="2000" b="1" i="1" dirty="0" err="1" smtClean="0"/>
              <a:t>Brillat</a:t>
            </a:r>
            <a:r>
              <a:rPr lang="el-GR" sz="2000" b="1" i="1" dirty="0" smtClean="0"/>
              <a:t>-</a:t>
            </a:r>
            <a:r>
              <a:rPr lang="el-GR" sz="2000" b="1" i="1" dirty="0" err="1" smtClean="0"/>
              <a:t>Savarin</a:t>
            </a:r>
            <a:r>
              <a:rPr lang="el-GR" sz="2000" b="1" i="1" dirty="0" smtClean="0"/>
              <a:t> σημείωνε ότι κατά τη βασιλεία του Λουδοβίκου ΙΕ` καθιερώθηκε γενικά περισσότερη ευταξία στα φαγητά, περισσότερη καθαριότητα και κομψότητα, και εκλεπτυσμένο σερβίρισμα.</a:t>
            </a:r>
            <a:endParaRPr lang="en-US" sz="2000" b="1" i="1" dirty="0"/>
          </a:p>
        </p:txBody>
      </p:sp>
      <p:sp>
        <p:nvSpPr>
          <p:cNvPr id="10" name="9 - TextBox"/>
          <p:cNvSpPr txBox="1"/>
          <p:nvPr/>
        </p:nvSpPr>
        <p:spPr>
          <a:xfrm>
            <a:off x="4419600" y="3962400"/>
            <a:ext cx="4419600" cy="2246769"/>
          </a:xfrm>
          <a:prstGeom prst="rect">
            <a:avLst/>
          </a:prstGeom>
          <a:noFill/>
        </p:spPr>
        <p:txBody>
          <a:bodyPr wrap="square" rtlCol="0">
            <a:spAutoFit/>
          </a:bodyPr>
          <a:lstStyle/>
          <a:p>
            <a:pPr algn="ctr"/>
            <a:r>
              <a:rPr lang="el-GR" sz="2000" b="1" i="1" dirty="0" smtClean="0"/>
              <a:t>Την εποχή της Επανάστασης το ενδιαφέρον στις μαγειρικές τέχνες έγινε εντονότερο. Στην προεπαναστατική εποχή οι μεγάλοι σεφ της χώρας ασκούσαν την τέχνη τους στα πλούσια αριστοκρατικά σπίτια. </a:t>
            </a:r>
            <a:endParaRPr lang="en-US" sz="2000" b="1" i="1" dirty="0"/>
          </a:p>
        </p:txBody>
      </p:sp>
      <p:pic>
        <p:nvPicPr>
          <p:cNvPr id="7" name="Edith Piaf - Non Je ne regrette rien.mp3">
            <a:hlinkClick r:id="" action="ppaction://media"/>
          </p:cNvPr>
          <p:cNvPicPr>
            <a:picLocks noRot="1" noChangeAspect="1"/>
          </p:cNvPicPr>
          <p:nvPr>
            <a:audioFile r:link="rId1"/>
          </p:nvPr>
        </p:nvPicPr>
        <p:blipFill>
          <a:blip r:embed="rId5"/>
          <a:stretch>
            <a:fillRect/>
          </a:stretch>
        </p:blipFill>
        <p:spPr>
          <a:xfrm>
            <a:off x="7924800" y="62484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29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Αποτέλεσμα εικόνας για γαλλικη κουζινα">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7" name="6 - TextBox"/>
          <p:cNvSpPr txBox="1"/>
          <p:nvPr/>
        </p:nvSpPr>
        <p:spPr>
          <a:xfrm>
            <a:off x="2209800" y="1066800"/>
            <a:ext cx="3657600" cy="4893647"/>
          </a:xfrm>
          <a:prstGeom prst="rect">
            <a:avLst/>
          </a:prstGeom>
          <a:noFill/>
        </p:spPr>
        <p:txBody>
          <a:bodyPr wrap="square" rtlCol="0">
            <a:spAutoFit/>
          </a:bodyPr>
          <a:lstStyle/>
          <a:p>
            <a:r>
              <a:rPr lang="el-GR" sz="2400" b="1" i="1" dirty="0" smtClean="0">
                <a:solidFill>
                  <a:schemeClr val="bg1"/>
                </a:solidFill>
              </a:rPr>
              <a:t>Με το </a:t>
            </a:r>
            <a:r>
              <a:rPr lang="el-GR" sz="2400" b="1" i="1" dirty="0" smtClean="0"/>
              <a:t>τέλος της </a:t>
            </a:r>
            <a:r>
              <a:rPr lang="el-GR" sz="2400" b="1" i="1" dirty="0" smtClean="0">
                <a:solidFill>
                  <a:schemeClr val="bg1"/>
                </a:solidFill>
              </a:rPr>
              <a:t>Επανά</a:t>
            </a:r>
            <a:r>
              <a:rPr lang="el-GR" sz="2400" b="1" i="1" dirty="0" smtClean="0"/>
              <a:t>στασης όσοι </a:t>
            </a:r>
            <a:r>
              <a:rPr lang="el-GR" sz="2400" b="1" i="1" dirty="0" smtClean="0">
                <a:solidFill>
                  <a:schemeClr val="bg1"/>
                </a:solidFill>
              </a:rPr>
              <a:t>γλίτωσ</a:t>
            </a:r>
            <a:r>
              <a:rPr lang="el-GR" sz="2400" b="1" i="1" dirty="0" smtClean="0"/>
              <a:t>αν τη λαιμητόμο και </a:t>
            </a:r>
            <a:r>
              <a:rPr lang="el-GR" sz="2400" b="1" i="1" dirty="0" smtClean="0">
                <a:solidFill>
                  <a:schemeClr val="bg1"/>
                </a:solidFill>
              </a:rPr>
              <a:t>παρέμ</a:t>
            </a:r>
            <a:r>
              <a:rPr lang="el-GR" sz="2400" b="1" i="1" dirty="0" smtClean="0"/>
              <a:t>ειναν στη χώρα </a:t>
            </a:r>
            <a:r>
              <a:rPr lang="el-GR" sz="2400" b="1" i="1" dirty="0" smtClean="0">
                <a:solidFill>
                  <a:schemeClr val="bg1"/>
                </a:solidFill>
              </a:rPr>
              <a:t>βρήκα</a:t>
            </a:r>
            <a:r>
              <a:rPr lang="el-GR" sz="2400" b="1" i="1" dirty="0" smtClean="0"/>
              <a:t>ν δουλειά στα </a:t>
            </a:r>
            <a:r>
              <a:rPr lang="el-GR" sz="2400" b="1" i="1" dirty="0" smtClean="0">
                <a:solidFill>
                  <a:schemeClr val="bg1"/>
                </a:solidFill>
              </a:rPr>
              <a:t>εστιατ</a:t>
            </a:r>
            <a:r>
              <a:rPr lang="el-GR" sz="2400" b="1" i="1" dirty="0" smtClean="0"/>
              <a:t>όρια. Η γαλλική </a:t>
            </a:r>
            <a:r>
              <a:rPr lang="el-GR" sz="2400" b="1" i="1" dirty="0" smtClean="0">
                <a:solidFill>
                  <a:schemeClr val="bg1"/>
                </a:solidFill>
              </a:rPr>
              <a:t>γαστρ</a:t>
            </a:r>
            <a:r>
              <a:rPr lang="el-GR" sz="2400" b="1" i="1" dirty="0" smtClean="0"/>
              <a:t>ονομία προωθήθηκε </a:t>
            </a:r>
            <a:r>
              <a:rPr lang="el-GR" sz="2400" b="1" i="1" dirty="0" smtClean="0">
                <a:solidFill>
                  <a:schemeClr val="bg1"/>
                </a:solidFill>
              </a:rPr>
              <a:t>από</a:t>
            </a:r>
            <a:r>
              <a:rPr lang="el-GR" sz="2400" b="1" i="1" dirty="0" smtClean="0"/>
              <a:t> </a:t>
            </a:r>
            <a:r>
              <a:rPr lang="el-GR" sz="2400" b="1" i="1" dirty="0" smtClean="0">
                <a:solidFill>
                  <a:schemeClr val="bg1"/>
                </a:solidFill>
              </a:rPr>
              <a:t>μι</a:t>
            </a:r>
            <a:r>
              <a:rPr lang="el-GR" sz="2400" b="1" i="1" dirty="0" smtClean="0"/>
              <a:t>α σειρά </a:t>
            </a:r>
            <a:r>
              <a:rPr lang="el-GR" sz="2400" b="1" i="1" dirty="0" smtClean="0">
                <a:solidFill>
                  <a:schemeClr val="bg1"/>
                </a:solidFill>
              </a:rPr>
              <a:t>ταλαν</a:t>
            </a:r>
            <a:r>
              <a:rPr lang="el-GR" sz="2400" b="1" i="1" dirty="0" smtClean="0"/>
              <a:t>τούχους σεφ, των </a:t>
            </a:r>
            <a:r>
              <a:rPr lang="el-GR" sz="2400" b="1" i="1" dirty="0" smtClean="0">
                <a:solidFill>
                  <a:schemeClr val="bg1"/>
                </a:solidFill>
              </a:rPr>
              <a:t>οποίω</a:t>
            </a:r>
            <a:r>
              <a:rPr lang="el-GR" sz="2400" b="1" i="1" dirty="0" smtClean="0"/>
              <a:t>ν η μαγειρική </a:t>
            </a:r>
            <a:r>
              <a:rPr lang="el-GR" sz="2400" b="1" i="1" dirty="0" smtClean="0">
                <a:solidFill>
                  <a:schemeClr val="bg1"/>
                </a:solidFill>
              </a:rPr>
              <a:t>μεγαλ</a:t>
            </a:r>
            <a:r>
              <a:rPr lang="el-GR" sz="2400" b="1" i="1" dirty="0" smtClean="0"/>
              <a:t>οφυΐα υπερέβαινε </a:t>
            </a:r>
            <a:r>
              <a:rPr lang="el-GR" sz="2400" b="1" i="1" dirty="0" smtClean="0">
                <a:solidFill>
                  <a:schemeClr val="bg1"/>
                </a:solidFill>
              </a:rPr>
              <a:t>κάθε</a:t>
            </a:r>
            <a:r>
              <a:rPr lang="el-GR" sz="2400" b="1" i="1" dirty="0" smtClean="0"/>
              <a:t> </a:t>
            </a:r>
            <a:r>
              <a:rPr lang="el-GR" sz="2400" b="1" i="1" dirty="0" smtClean="0">
                <a:solidFill>
                  <a:schemeClr val="bg1"/>
                </a:solidFill>
              </a:rPr>
              <a:t>ά</a:t>
            </a:r>
            <a:r>
              <a:rPr lang="el-GR" sz="2400" b="1" i="1" dirty="0" smtClean="0"/>
              <a:t>λλης χώρας του </a:t>
            </a:r>
            <a:r>
              <a:rPr lang="el-GR" sz="2400" b="1" i="1" dirty="0" smtClean="0">
                <a:solidFill>
                  <a:schemeClr val="bg1"/>
                </a:solidFill>
              </a:rPr>
              <a:t>κόσμο</a:t>
            </a:r>
            <a:r>
              <a:rPr lang="el-GR" sz="2400" b="1" i="1" dirty="0" smtClean="0"/>
              <a:t>υ.</a:t>
            </a:r>
            <a:endParaRPr lang="en-US" sz="2400" b="1"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Αποτέλεσμα εικόνας για γαλλικη κουζινα">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7" name="6 - TextBox"/>
          <p:cNvSpPr txBox="1"/>
          <p:nvPr/>
        </p:nvSpPr>
        <p:spPr>
          <a:xfrm>
            <a:off x="5638800" y="0"/>
            <a:ext cx="3886200" cy="954107"/>
          </a:xfrm>
          <a:prstGeom prst="rect">
            <a:avLst/>
          </a:prstGeom>
          <a:noFill/>
        </p:spPr>
        <p:txBody>
          <a:bodyPr wrap="square" rtlCol="0">
            <a:spAutoFit/>
          </a:bodyPr>
          <a:lstStyle/>
          <a:p>
            <a:r>
              <a:rPr lang="el-GR" sz="2800" b="1" i="1" u="sng" dirty="0">
                <a:latin typeface="Times New Roman" pitchFamily="18" charset="0"/>
                <a:cs typeface="Times New Roman" pitchFamily="18" charset="0"/>
              </a:rPr>
              <a:t>Η επίδρασή της στην παγκόσμια ορολογία</a:t>
            </a:r>
            <a:endParaRPr lang="en-US" sz="2800" i="1" u="sng" dirty="0">
              <a:latin typeface="Times New Roman" pitchFamily="18" charset="0"/>
              <a:cs typeface="Times New Roman" pitchFamily="18" charset="0"/>
            </a:endParaRPr>
          </a:p>
        </p:txBody>
      </p:sp>
      <p:sp>
        <p:nvSpPr>
          <p:cNvPr id="8" name="7 - TextBox"/>
          <p:cNvSpPr txBox="1"/>
          <p:nvPr/>
        </p:nvSpPr>
        <p:spPr>
          <a:xfrm>
            <a:off x="0" y="2887682"/>
            <a:ext cx="3048000" cy="3970318"/>
          </a:xfrm>
          <a:prstGeom prst="rect">
            <a:avLst/>
          </a:prstGeom>
          <a:noFill/>
        </p:spPr>
        <p:txBody>
          <a:bodyPr wrap="square" rtlCol="0">
            <a:spAutoFit/>
          </a:bodyPr>
          <a:lstStyle/>
          <a:p>
            <a:r>
              <a:rPr lang="el-GR" b="1" i="1" dirty="0" smtClean="0">
                <a:latin typeface="Times New Roman" pitchFamily="18" charset="0"/>
                <a:cs typeface="Times New Roman" pitchFamily="18" charset="0"/>
              </a:rPr>
              <a:t>Για εκλεπτυσμένα γούστα, για μικροαστικά σύνδρομα, για φιλήδονες γαστρονομικές συνευρέσεις η γαλλική κουζίνα είναι πάντα σε ετοιμότητα. Κλασική δυτική κουζίνα, διατηρεί τις ιδιαιτερότητες της χώρας προέλευσής της, αλλά υιοθετεί τον σύγχρονο τρόπο ζωής επηρεαζόμενη των πολυπληθών λαών με τους οποίους οι γάλλοι ανά τους αιώνες ήλθαν σε επαφή.</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Αποτέλεσμα εικόνας για γαλλικη κουζινα">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4 - TextBox"/>
          <p:cNvSpPr txBox="1"/>
          <p:nvPr/>
        </p:nvSpPr>
        <p:spPr>
          <a:xfrm>
            <a:off x="5029200" y="2438400"/>
            <a:ext cx="4114800" cy="4524315"/>
          </a:xfrm>
          <a:prstGeom prst="rect">
            <a:avLst/>
          </a:prstGeom>
          <a:solidFill>
            <a:srgbClr val="663300"/>
          </a:solidFill>
        </p:spPr>
        <p:style>
          <a:lnRef idx="0">
            <a:scrgbClr r="0" g="0" b="0"/>
          </a:lnRef>
          <a:fillRef idx="1003">
            <a:schemeClr val="dk1"/>
          </a:fillRef>
          <a:effectRef idx="0">
            <a:scrgbClr r="0" g="0" b="0"/>
          </a:effectRef>
          <a:fontRef idx="major"/>
        </p:style>
        <p:txBody>
          <a:bodyPr wrap="square" rtlCol="0">
            <a:spAutoFit/>
          </a:bodyPr>
          <a:lstStyle/>
          <a:p>
            <a:r>
              <a:rPr lang="el-GR" b="1" i="1" dirty="0" smtClean="0">
                <a:solidFill>
                  <a:schemeClr val="bg1"/>
                </a:solidFill>
                <a:latin typeface="Times New Roman" pitchFamily="18" charset="0"/>
                <a:cs typeface="Times New Roman" pitchFamily="18" charset="0"/>
              </a:rPr>
              <a:t>Έτσι καταφέρνει να διατηρεί το προβάδισμα στο διεθνή γαστρονομικό χάρτη. Δεν είναι τυχαίο ότι οι γαλλικές λέξεις «μενού», «σεφ», «μετρ» υιοθετήθηκαν αμέσως από όλους τους αλλοεθνείς λαούς και χρησιμοποιούνται κατά κόρον στην καθημερινή μας επικοινωνία. Έτσι πολύ απλά υιοθετήθηκαν και όλες αυτές οι γαλλικές λέξεις που αναφέρονται στη μαγειρική τέχνη και οι οποίες αποδεικνύονται αναντικατάστατες ή καλύτερα χωρίς μετάφραση, αφού μόνο μια λέξη δεν μπορεί να εξηγήσει τον τρόπο με τον οποίο μαγειρεύονται τα υλικά των γάλλων δημιουργών.</a:t>
            </a:r>
            <a:endParaRPr lang="en-US" b="1"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Σχετική εικόνα">
            <a:hlinkClick r:id="rId2"/>
          </p:cNvPr>
          <p:cNvPicPr>
            <a:picLocks noChangeAspect="1" noChangeArrowheads="1"/>
          </p:cNvPicPr>
          <p:nvPr/>
        </p:nvPicPr>
        <p:blipFill>
          <a:blip r:embed="rId3"/>
          <a:srcRect b="6897"/>
          <a:stretch>
            <a:fillRect/>
          </a:stretch>
        </p:blipFill>
        <p:spPr bwMode="auto">
          <a:xfrm>
            <a:off x="0" y="0"/>
            <a:ext cx="9144000" cy="6858000"/>
          </a:xfrm>
          <a:prstGeom prst="rect">
            <a:avLst/>
          </a:prstGeom>
          <a:noFill/>
        </p:spPr>
      </p:pic>
      <p:sp>
        <p:nvSpPr>
          <p:cNvPr id="5" name="4 - TextBox"/>
          <p:cNvSpPr txBox="1"/>
          <p:nvPr/>
        </p:nvSpPr>
        <p:spPr>
          <a:xfrm>
            <a:off x="838200" y="1981200"/>
            <a:ext cx="7848600" cy="2400657"/>
          </a:xfrm>
          <a:prstGeom prst="rect">
            <a:avLst/>
          </a:prstGeom>
          <a:noFill/>
          <a:ln>
            <a:solidFill>
              <a:schemeClr val="accent6">
                <a:lumMod val="60000"/>
                <a:lumOff val="40000"/>
              </a:schemeClr>
            </a:solidFill>
          </a:ln>
        </p:spPr>
        <p:txBody>
          <a:bodyPr wrap="square" rtlCol="0">
            <a:spAutoFit/>
          </a:bodyPr>
          <a:lstStyle/>
          <a:p>
            <a:r>
              <a:rPr lang="en-US" sz="15000" b="1" i="1" dirty="0" smtClean="0">
                <a:solidFill>
                  <a:schemeClr val="tx1">
                    <a:lumMod val="95000"/>
                    <a:lumOff val="5000"/>
                  </a:schemeClr>
                </a:solidFill>
                <a:latin typeface="Edwardian Script ITC" pitchFamily="66" charset="0"/>
              </a:rPr>
              <a:t>French recipes</a:t>
            </a:r>
            <a:endParaRPr lang="en-US" sz="15000" b="1" i="1" dirty="0">
              <a:solidFill>
                <a:schemeClr val="tx1">
                  <a:lumMod val="95000"/>
                  <a:lumOff val="5000"/>
                </a:schemeClr>
              </a:solidFill>
              <a:latin typeface="Edwardian Script ITC" pitchFamily="66" charset="0"/>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TotalTime>
  <Words>670</Words>
  <Application>Microsoft Office PowerPoint</Application>
  <PresentationFormat>Προβολή στην οθόνη (4:3)</PresentationFormat>
  <Paragraphs>118</Paragraphs>
  <Slides>14</Slides>
  <Notes>1</Notes>
  <HiddenSlides>0</HiddenSlides>
  <MMClips>2</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dc:creator>
  <cp:lastModifiedBy>Teacher</cp:lastModifiedBy>
  <cp:revision>21</cp:revision>
  <dcterms:created xsi:type="dcterms:W3CDTF">2016-11-17T19:55:20Z</dcterms:created>
  <dcterms:modified xsi:type="dcterms:W3CDTF">2016-12-16T08:48:10Z</dcterms:modified>
</cp:coreProperties>
</file>