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2" r:id="rId6"/>
    <p:sldId id="261" r:id="rId7"/>
    <p:sldId id="282" r:id="rId8"/>
    <p:sldId id="283" r:id="rId9"/>
    <p:sldId id="284" r:id="rId10"/>
    <p:sldId id="285" r:id="rId11"/>
    <p:sldId id="272" r:id="rId12"/>
    <p:sldId id="273" r:id="rId13"/>
    <p:sldId id="274" r:id="rId14"/>
    <p:sldId id="275" r:id="rId15"/>
    <p:sldId id="264" r:id="rId16"/>
    <p:sldId id="270" r:id="rId17"/>
    <p:sldId id="276" r:id="rId18"/>
    <p:sldId id="267" r:id="rId19"/>
    <p:sldId id="268" r:id="rId20"/>
    <p:sldId id="269" r:id="rId21"/>
    <p:sldId id="265" r:id="rId22"/>
    <p:sldId id="266" r:id="rId23"/>
    <p:sldId id="271" r:id="rId24"/>
    <p:sldId id="277" r:id="rId25"/>
    <p:sldId id="278" r:id="rId26"/>
    <p:sldId id="279" r:id="rId27"/>
    <p:sldId id="280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2" autoAdjust="0"/>
    <p:restoredTop sz="94660"/>
  </p:normalViewPr>
  <p:slideViewPr>
    <p:cSldViewPr>
      <p:cViewPr varScale="1">
        <p:scale>
          <a:sx n="89" d="100"/>
          <a:sy n="89" d="100"/>
        </p:scale>
        <p:origin x="9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DFFA-746C-4CC8-9574-0C4A855635AB}" type="datetimeFigureOut">
              <a:rPr lang="el-GR" smtClean="0"/>
              <a:t>21/9/2015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D4BD8-5922-4D11-B3BF-B67C8743A8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16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D4BD8-5922-4D11-B3BF-B67C8743A8D5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45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Από το κύτταρο στον οργανισμό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27584" y="3886200"/>
            <a:ext cx="6656784" cy="1752600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Κύτταρα </a:t>
            </a:r>
            <a:r>
              <a:rPr lang="el-G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&amp;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Ιστοί</a:t>
            </a:r>
          </a:p>
          <a:p>
            <a:endParaRPr lang="el-GR" sz="1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Όργανα </a:t>
            </a:r>
            <a:r>
              <a:rPr lang="el-GR" dirty="0" smtClean="0">
                <a:solidFill>
                  <a:srgbClr val="C00000"/>
                </a:solidFill>
                <a:latin typeface="Century Gothic" pitchFamily="34" charset="0"/>
              </a:rPr>
              <a:t>&amp;</a:t>
            </a:r>
            <a:r>
              <a:rPr lang="el-G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Συστήματα Οργάνων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438128" y="645333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http://kobiljak.msu.edu/CAI/Histology/HistologyMenu.htm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087571" y="188640"/>
            <a:ext cx="464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Μεικτοί α</a:t>
            </a:r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δένες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2 - Εικόνα" descr="inm5s7_1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350" y="1716112"/>
            <a:ext cx="3797300" cy="452120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3707904" y="14847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παγκρεατικός πόρος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400000" y="1630541"/>
            <a:ext cx="20636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πάγκρεας</a:t>
            </a:r>
            <a:endParaRPr lang="el-GR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691680" y="35730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λεπτό έντερο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796136" y="35637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C00000"/>
                </a:solidFill>
              </a:rPr>
              <a:t>εξωκρινής μοίρα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835696" y="42930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ενδοκρινής μοίρα (νησίδια)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26846" y="620688"/>
            <a:ext cx="49654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Ερειστικός</a:t>
            </a: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5400" b="1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ιστός</a:t>
            </a:r>
            <a:endParaRPr lang="el-GR" sz="5400" b="1" cap="none" spc="0" dirty="0">
              <a:ln w="11430"/>
              <a:solidFill>
                <a:schemeClr val="bg1">
                  <a:lumMod val="6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- Ραβδωτό δεξιό βέλος"/>
          <p:cNvSpPr/>
          <p:nvPr/>
        </p:nvSpPr>
        <p:spPr>
          <a:xfrm rot="7510950">
            <a:off x="2631194" y="1606801"/>
            <a:ext cx="1387283" cy="1080120"/>
          </a:xfrm>
          <a:prstGeom prst="striped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Ραβδωτό δεξιό βέλος"/>
          <p:cNvSpPr/>
          <p:nvPr/>
        </p:nvSpPr>
        <p:spPr>
          <a:xfrm rot="3327736">
            <a:off x="5056447" y="1606276"/>
            <a:ext cx="1387283" cy="1080120"/>
          </a:xfrm>
          <a:prstGeom prst="striped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547664" y="2505670"/>
            <a:ext cx="2668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solidFill>
                  <a:schemeClr val="bg1">
                    <a:lumMod val="6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κύτταρα</a:t>
            </a:r>
            <a:endParaRPr lang="el-GR" sz="5400" b="1" cap="none" spc="50" dirty="0">
              <a:ln w="11430"/>
              <a:solidFill>
                <a:schemeClr val="bg1">
                  <a:lumMod val="6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490863" y="2492896"/>
            <a:ext cx="44016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μεσοκυττάρια ουσία</a:t>
            </a:r>
            <a:endParaRPr lang="el-GR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050073" y="4233862"/>
            <a:ext cx="333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κολλαγόνο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26399" y="4881934"/>
            <a:ext cx="2785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ελαστίνη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9 - Εικόνα" descr="fib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49352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ollag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348880"/>
            <a:ext cx="4838700" cy="4181475"/>
          </a:xfrm>
          <a:prstGeom prst="rect">
            <a:avLst/>
          </a:prstGeom>
        </p:spPr>
      </p:pic>
      <p:pic>
        <p:nvPicPr>
          <p:cNvPr id="3" name="2 - Εικόνα" descr="colla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600400" cy="2554034"/>
          </a:xfrm>
          <a:prstGeom prst="rect">
            <a:avLst/>
          </a:prstGeom>
        </p:spPr>
      </p:pic>
      <p:pic>
        <p:nvPicPr>
          <p:cNvPr id="4" name="3 - Εικόνα" descr="collagen_fibrils_from_knee_joint_capsule_157_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0844" y="2924944"/>
            <a:ext cx="3923644" cy="3609752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867404" y="692696"/>
            <a:ext cx="3402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l-GR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ολλαγόνο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73148" y="1196752"/>
            <a:ext cx="2806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el-G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λαστίνη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2 - Εικόνα" descr="elastic_fibe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4591171" cy="2952328"/>
          </a:xfrm>
          <a:prstGeom prst="rect">
            <a:avLst/>
          </a:prstGeom>
        </p:spPr>
      </p:pic>
      <p:pic>
        <p:nvPicPr>
          <p:cNvPr id="4" name="3 - Εικόνα" descr="elastin%20fi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3744416" cy="293237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499992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αορτή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39400" y="404664"/>
            <a:ext cx="8265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Χαλαρ</a:t>
            </a:r>
            <a:r>
              <a:rPr lang="el-G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ός  </a:t>
            </a:r>
            <a:r>
              <a:rPr lang="el-GR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ΣΥΝΔΕΤΙΚΟΣ</a:t>
            </a:r>
            <a:r>
              <a:rPr lang="el-G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ιστός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3 - Εικόνα" descr="Loos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4049320" cy="3024336"/>
          </a:xfrm>
          <a:prstGeom prst="rect">
            <a:avLst/>
          </a:prstGeom>
        </p:spPr>
      </p:pic>
      <p:pic>
        <p:nvPicPr>
          <p:cNvPr id="5" name="4 - Εικόνα" descr="looseh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6004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62125" y="115888"/>
            <a:ext cx="5689600" cy="3449637"/>
            <a:chOff x="1655" y="527"/>
            <a:chExt cx="3584" cy="2173"/>
          </a:xfrm>
        </p:grpSpPr>
        <p:pic>
          <p:nvPicPr>
            <p:cNvPr id="14341" name="Picture 5" descr="fibrogen clear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5" y="527"/>
              <a:ext cx="3521" cy="2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655" y="2341"/>
              <a:ext cx="771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>
                  <a:solidFill>
                    <a:srgbClr val="CC3300"/>
                  </a:solidFill>
                </a:rPr>
                <a:t>ελαστική ίνα</a:t>
              </a:r>
              <a:endParaRPr lang="el-GR" sz="1600">
                <a:solidFill>
                  <a:srgbClr val="CC3300"/>
                </a:solidFill>
              </a:endParaRP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107" y="2160"/>
              <a:ext cx="661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l-GR" sz="1400" i="1">
                  <a:solidFill>
                    <a:srgbClr val="6600CC"/>
                  </a:solidFill>
                </a:rPr>
                <a:t>ινίδιο κολλαγόνου (ΙΙΙ)</a:t>
              </a:r>
              <a:endParaRPr lang="el-GR" sz="1400">
                <a:solidFill>
                  <a:srgbClr val="6600CC"/>
                </a:solidFill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4377" y="2341"/>
              <a:ext cx="86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400" i="1">
                  <a:solidFill>
                    <a:srgbClr val="006666"/>
                  </a:solidFill>
                </a:rPr>
                <a:t>ινίδιο κολλαγόνου (Ι)</a:t>
              </a:r>
              <a:endParaRPr lang="el-GR" sz="1400">
                <a:solidFill>
                  <a:srgbClr val="006666"/>
                </a:solidFill>
              </a:endParaRPr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2518" y="1727"/>
              <a:ext cx="58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l-GR" sz="1600" i="1" dirty="0">
                  <a:solidFill>
                    <a:schemeClr val="accent2"/>
                  </a:solidFill>
                </a:rPr>
                <a:t>θεμέλια ουσία</a:t>
              </a:r>
            </a:p>
          </p:txBody>
        </p:sp>
      </p:grpSp>
      <p:pic>
        <p:nvPicPr>
          <p:cNvPr id="14339" name="Picture 11" descr="Fibroblast%20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19500"/>
            <a:ext cx="396081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6372200" y="5445224"/>
            <a:ext cx="23066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2000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Ινοβλάστη</a:t>
            </a:r>
            <a:r>
              <a:rPr lang="el-GR" sz="20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el-GR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l-GR" sz="2000" dirty="0" err="1">
                <a:solidFill>
                  <a:srgbClr val="C00000"/>
                </a:solidFill>
                <a:latin typeface="Comic Sans MS" pitchFamily="66" charset="0"/>
              </a:rPr>
              <a:t>Ινοπαραγωγό</a:t>
            </a:r>
            <a:r>
              <a:rPr lang="el-GR" sz="2000" dirty="0">
                <a:solidFill>
                  <a:srgbClr val="C00000"/>
                </a:solidFill>
                <a:latin typeface="Comic Sans MS" pitchFamily="66" charset="0"/>
              </a:rPr>
              <a:t> κύτταρο του συνδετικού ιστού.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Image115 clea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79513"/>
            <a:ext cx="332105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298700" y="2565400"/>
            <a:ext cx="9636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πυρήνας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2312988" y="2003425"/>
            <a:ext cx="12509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1600" i="1">
                <a:latin typeface="Times New Roman" pitchFamily="18" charset="0"/>
                <a:cs typeface="Times New Roman" pitchFamily="18" charset="0"/>
              </a:rPr>
              <a:t>μιτοχόνδριο</a:t>
            </a:r>
            <a:endParaRPr lang="el-GR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311400" y="1773238"/>
            <a:ext cx="17557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κενοτόπιο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λιπιδίων 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2267744" y="1465200"/>
            <a:ext cx="16557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κυστίδια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λιπιδίων 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11" descr="s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284538"/>
            <a:ext cx="443706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AD69A_col6 clea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75" y="260350"/>
            <a:ext cx="266382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963613" y="405036"/>
            <a:ext cx="3032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3200" i="1" dirty="0">
                <a:solidFill>
                  <a:schemeClr val="accent2"/>
                </a:solidFill>
                <a:latin typeface="Comic Sans MS" pitchFamily="66" charset="0"/>
              </a:rPr>
              <a:t>Λιπώδης ιστός</a:t>
            </a:r>
            <a:endParaRPr lang="el-GR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6199188" y="2443163"/>
            <a:ext cx="13668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1800" i="1" dirty="0" err="1"/>
              <a:t>λιποκύτταρο</a:t>
            </a:r>
            <a:endParaRPr lang="el-GR" sz="1800" dirty="0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5773738" y="1985963"/>
            <a:ext cx="495300" cy="6016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492" name="Line 16"/>
          <p:cNvSpPr>
            <a:spLocks noChangeShapeType="1"/>
          </p:cNvSpPr>
          <p:nvPr/>
        </p:nvSpPr>
        <p:spPr bwMode="auto">
          <a:xfrm flipH="1">
            <a:off x="5888038" y="1003300"/>
            <a:ext cx="1028700" cy="4111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6845300" y="715963"/>
            <a:ext cx="1758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1800" i="1" dirty="0">
                <a:latin typeface="Times New Roman" pitchFamily="18" charset="0"/>
                <a:cs typeface="Times New Roman" pitchFamily="18" charset="0"/>
              </a:rPr>
              <a:t>αιμοφόρο αγγείο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55164" y="633462"/>
            <a:ext cx="7833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Πυκνός  </a:t>
            </a:r>
            <a:r>
              <a:rPr lang="el-GR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ΣΥΝΔΕΤΙΚΟΣ</a:t>
            </a:r>
            <a:r>
              <a:rPr lang="el-G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ιστός</a:t>
            </a:r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2 - Εικόνα" descr="dense-regular-400x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69114"/>
            <a:ext cx="3984104" cy="2988078"/>
          </a:xfrm>
          <a:prstGeom prst="rect">
            <a:avLst/>
          </a:prstGeom>
        </p:spPr>
      </p:pic>
      <p:pic>
        <p:nvPicPr>
          <p:cNvPr id="4" name="3 - Εικόνα" descr="Dense 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060848"/>
            <a:ext cx="4256021" cy="319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95536" y="201414"/>
            <a:ext cx="33489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Σύνδεσμοι</a:t>
            </a:r>
          </a:p>
        </p:txBody>
      </p:sp>
      <p:pic>
        <p:nvPicPr>
          <p:cNvPr id="17411" name="3 - Εικόνα" descr="knee clea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989138"/>
            <a:ext cx="3365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4 - TextBox"/>
          <p:cNvSpPr txBox="1">
            <a:spLocks noChangeArrowheads="1"/>
          </p:cNvSpPr>
          <p:nvPr/>
        </p:nvSpPr>
        <p:spPr bwMode="auto">
          <a:xfrm>
            <a:off x="161925" y="2287588"/>
            <a:ext cx="2106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FF6600"/>
                </a:solidFill>
                <a:latin typeface="Comic Sans MS" pitchFamily="66" charset="0"/>
              </a:rPr>
              <a:t>μηριαίο οστό</a:t>
            </a:r>
          </a:p>
        </p:txBody>
      </p:sp>
      <p:sp>
        <p:nvSpPr>
          <p:cNvPr id="17413" name="6 - TextBox"/>
          <p:cNvSpPr txBox="1">
            <a:spLocks noChangeArrowheads="1"/>
          </p:cNvSpPr>
          <p:nvPr/>
        </p:nvSpPr>
        <p:spPr bwMode="auto">
          <a:xfrm>
            <a:off x="917575" y="5600700"/>
            <a:ext cx="1233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FF6600"/>
                </a:solidFill>
                <a:latin typeface="Comic Sans MS" pitchFamily="66" charset="0"/>
              </a:rPr>
              <a:t>περόνη</a:t>
            </a:r>
          </a:p>
        </p:txBody>
      </p:sp>
      <p:sp>
        <p:nvSpPr>
          <p:cNvPr id="17414" name="7 - TextBox"/>
          <p:cNvSpPr txBox="1">
            <a:spLocks noChangeArrowheads="1"/>
          </p:cNvSpPr>
          <p:nvPr/>
        </p:nvSpPr>
        <p:spPr bwMode="auto">
          <a:xfrm>
            <a:off x="4824413" y="5930900"/>
            <a:ext cx="107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FF6600"/>
                </a:solidFill>
                <a:latin typeface="Comic Sans MS" pitchFamily="66" charset="0"/>
              </a:rPr>
              <a:t>κνήμη</a:t>
            </a:r>
          </a:p>
        </p:txBody>
      </p:sp>
      <p:sp>
        <p:nvSpPr>
          <p:cNvPr id="17415" name="8 - TextBox"/>
          <p:cNvSpPr txBox="1">
            <a:spLocks noChangeArrowheads="1"/>
          </p:cNvSpPr>
          <p:nvPr/>
        </p:nvSpPr>
        <p:spPr bwMode="auto">
          <a:xfrm>
            <a:off x="4994275" y="4059238"/>
            <a:ext cx="1522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latin typeface="Comic Sans MS" pitchFamily="66" charset="0"/>
              </a:rPr>
              <a:t>μηνίσκος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057775" y="4537075"/>
            <a:ext cx="28273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επιγονατιδικός</a:t>
            </a:r>
            <a:r>
              <a:rPr lang="el-GR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σύνδεσμος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755650" y="3917950"/>
            <a:ext cx="2089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οπίσθιος χιαστός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684213" y="4205288"/>
            <a:ext cx="2087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πρόσθιος χιαστός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11188" y="4597400"/>
            <a:ext cx="21066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πλάγιος σύνδεσμος</a:t>
            </a:r>
          </a:p>
        </p:txBody>
      </p:sp>
      <p:pic>
        <p:nvPicPr>
          <p:cNvPr id="17420" name="13 - Εικόνα" descr="18003 clear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413" y="115888"/>
            <a:ext cx="4030662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5 - TextBox"/>
          <p:cNvSpPr txBox="1">
            <a:spLocks noChangeArrowheads="1"/>
          </p:cNvSpPr>
          <p:nvPr/>
        </p:nvSpPr>
        <p:spPr bwMode="auto">
          <a:xfrm>
            <a:off x="4932363" y="2863850"/>
            <a:ext cx="2033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solidFill>
                  <a:srgbClr val="FF6600"/>
                </a:solidFill>
                <a:latin typeface="Comic Sans MS" pitchFamily="66" charset="0"/>
              </a:rPr>
              <a:t>επιγονατίδα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7091363" y="1439863"/>
            <a:ext cx="593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πχσ</a:t>
            </a:r>
            <a:endParaRPr lang="el-GR" sz="1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4 - Εικόνα" descr="AchillesTendonRupture-v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0962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634159" y="5715"/>
            <a:ext cx="264169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Τένοντες</a:t>
            </a:r>
          </a:p>
        </p:txBody>
      </p:sp>
      <p:pic>
        <p:nvPicPr>
          <p:cNvPr id="18436" name="2 - Εικόνα" descr="foot_achilles_tendon_anatomy01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931863"/>
            <a:ext cx="19446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5 - Εικόνα" descr="general_tendonitis_achilles_cause cleared 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429000"/>
            <a:ext cx="1639887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Διαφοροποίηση</a:t>
            </a:r>
            <a:endParaRPr lang="el-G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Εικόνα" descr="cell_differentiation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873" y="1371600"/>
            <a:ext cx="5104407" cy="479370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160000" y="309600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 smtClean="0"/>
              <a:t>ζυγωτό</a:t>
            </a:r>
            <a:endParaRPr lang="el-GR" sz="1400" dirty="0"/>
          </a:p>
        </p:txBody>
      </p:sp>
      <p:sp>
        <p:nvSpPr>
          <p:cNvPr id="6" name="5 - TextBox"/>
          <p:cNvSpPr txBox="1"/>
          <p:nvPr/>
        </p:nvSpPr>
        <p:spPr>
          <a:xfrm>
            <a:off x="3096000" y="31680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 smtClean="0"/>
              <a:t>βλαστοκύστη</a:t>
            </a:r>
            <a:endParaRPr lang="el-GR" sz="1400" dirty="0"/>
          </a:p>
        </p:txBody>
      </p:sp>
      <p:sp>
        <p:nvSpPr>
          <p:cNvPr id="7" name="6 - TextBox"/>
          <p:cNvSpPr txBox="1"/>
          <p:nvPr/>
        </p:nvSpPr>
        <p:spPr>
          <a:xfrm>
            <a:off x="4860032" y="270892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 smtClean="0"/>
              <a:t>γαστρίδιο</a:t>
            </a:r>
            <a:endParaRPr lang="el-GR" sz="1400" dirty="0"/>
          </a:p>
        </p:txBody>
      </p:sp>
      <p:sp>
        <p:nvSpPr>
          <p:cNvPr id="8" name="7 - TextBox"/>
          <p:cNvSpPr txBox="1"/>
          <p:nvPr/>
        </p:nvSpPr>
        <p:spPr>
          <a:xfrm>
            <a:off x="3502800" y="248400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i="1" dirty="0" err="1" smtClean="0"/>
              <a:t>εξώδερμα</a:t>
            </a:r>
            <a:endParaRPr lang="el-GR" sz="1000" i="1" dirty="0"/>
          </a:p>
        </p:txBody>
      </p:sp>
      <p:sp>
        <p:nvSpPr>
          <p:cNvPr id="9" name="8 - TextBox"/>
          <p:cNvSpPr txBox="1"/>
          <p:nvPr/>
        </p:nvSpPr>
        <p:spPr>
          <a:xfrm>
            <a:off x="3229200" y="466200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/>
              <a:t>μεσόδερμα</a:t>
            </a:r>
            <a:endParaRPr lang="el-GR" sz="900" i="1" dirty="0"/>
          </a:p>
        </p:txBody>
      </p:sp>
      <p:sp>
        <p:nvSpPr>
          <p:cNvPr id="10" name="9 - TextBox"/>
          <p:cNvSpPr txBox="1"/>
          <p:nvPr/>
        </p:nvSpPr>
        <p:spPr>
          <a:xfrm>
            <a:off x="5716800" y="465840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err="1" smtClean="0"/>
              <a:t>ενδόδερμα</a:t>
            </a:r>
            <a:endParaRPr lang="el-GR" sz="900" i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5954400" y="24264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/>
              <a:t>βλαστικά κύτταρα</a:t>
            </a:r>
            <a:endParaRPr lang="el-GR" sz="900" i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4211960" y="162880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chemeClr val="accent1">
                    <a:lumMod val="75000"/>
                  </a:schemeClr>
                </a:solidFill>
              </a:rPr>
              <a:t>χρωμοφόρα</a:t>
            </a:r>
            <a:endParaRPr lang="el-GR" sz="9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538800" y="1494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chemeClr val="accent1">
                    <a:lumMod val="75000"/>
                  </a:schemeClr>
                </a:solidFill>
              </a:rPr>
              <a:t>νευρώνες εγκεφάλου</a:t>
            </a:r>
            <a:endParaRPr lang="el-GR" sz="9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907600" y="1556792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chemeClr val="accent4">
                    <a:lumMod val="75000"/>
                  </a:schemeClr>
                </a:solidFill>
              </a:rPr>
              <a:t>γαμέτες</a:t>
            </a:r>
            <a:endParaRPr lang="el-GR" sz="9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826000" y="15048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chemeClr val="accent1">
                    <a:lumMod val="75000"/>
                  </a:schemeClr>
                </a:solidFill>
              </a:rPr>
              <a:t>κύτταρα επιδερμίδας</a:t>
            </a:r>
            <a:endParaRPr lang="el-GR" sz="9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051720" y="5661248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rgbClr val="006600"/>
                </a:solidFill>
              </a:rPr>
              <a:t>καρδιά</a:t>
            </a:r>
            <a:endParaRPr lang="el-GR" sz="900" i="1" dirty="0">
              <a:solidFill>
                <a:srgbClr val="0066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627784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rgbClr val="006600"/>
                </a:solidFill>
              </a:rPr>
              <a:t>σκελετικοί μύες</a:t>
            </a:r>
            <a:endParaRPr lang="el-GR" sz="900" i="1" dirty="0">
              <a:solidFill>
                <a:srgbClr val="0066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222000" y="56519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rgbClr val="006600"/>
                </a:solidFill>
              </a:rPr>
              <a:t>νεφρικά σωληνάρια</a:t>
            </a:r>
            <a:endParaRPr lang="el-GR" sz="900" i="1" dirty="0">
              <a:solidFill>
                <a:srgbClr val="00660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3772800" y="56519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rgbClr val="006600"/>
                </a:solidFill>
              </a:rPr>
              <a:t>ερυθρά αιμοσφαίρια</a:t>
            </a:r>
            <a:endParaRPr lang="el-GR" sz="900" i="1" dirty="0">
              <a:solidFill>
                <a:srgbClr val="0066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4435200" y="56519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rgbClr val="006600"/>
                </a:solidFill>
              </a:rPr>
              <a:t>λείος μυς (έντερο)</a:t>
            </a:r>
            <a:endParaRPr lang="el-GR" sz="900" i="1" dirty="0">
              <a:solidFill>
                <a:srgbClr val="006600"/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5130000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chemeClr val="accent6">
                    <a:lumMod val="75000"/>
                  </a:schemeClr>
                </a:solidFill>
              </a:rPr>
              <a:t>πνευμονικές κυψελίδες</a:t>
            </a:r>
            <a:endParaRPr lang="el-GR" sz="9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5716800" y="567720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chemeClr val="accent6">
                    <a:lumMod val="75000"/>
                  </a:schemeClr>
                </a:solidFill>
              </a:rPr>
              <a:t>θυρεοειδής</a:t>
            </a:r>
            <a:endParaRPr lang="el-GR" sz="9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6354000" y="5680800"/>
            <a:ext cx="648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>
                <a:solidFill>
                  <a:schemeClr val="accent6">
                    <a:lumMod val="75000"/>
                  </a:schemeClr>
                </a:solidFill>
              </a:rPr>
              <a:t>πάγκρεας</a:t>
            </a:r>
            <a:endParaRPr lang="el-GR" sz="9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1 - Τίτλος"/>
          <p:cNvSpPr txBox="1">
            <a:spLocks/>
          </p:cNvSpPr>
          <p:nvPr/>
        </p:nvSpPr>
        <p:spPr>
          <a:xfrm>
            <a:off x="446856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(=εξειδικευμένες λειτουργίες)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- Εικόνα" descr="tend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925" y="1124744"/>
            <a:ext cx="662811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lastic cartilage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13" y="1117600"/>
            <a:ext cx="4522787" cy="51562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363" name="2 - Εικόνα" descr="Elastic%20cartilage%20photo%20EDITED%20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2213" y="1031875"/>
            <a:ext cx="3817937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3 - Ορθογώνιο"/>
          <p:cNvSpPr>
            <a:spLocks noChangeArrowheads="1"/>
          </p:cNvSpPr>
          <p:nvPr/>
        </p:nvSpPr>
        <p:spPr bwMode="auto">
          <a:xfrm>
            <a:off x="925513" y="1346200"/>
            <a:ext cx="135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περιχόνδριο</a:t>
            </a:r>
            <a:endParaRPr lang="el-GR" sz="1800"/>
          </a:p>
        </p:txBody>
      </p:sp>
      <p:sp>
        <p:nvSpPr>
          <p:cNvPr id="15365" name="4 - Ορθογώνιο"/>
          <p:cNvSpPr>
            <a:spLocks noChangeArrowheads="1"/>
          </p:cNvSpPr>
          <p:nvPr/>
        </p:nvSpPr>
        <p:spPr bwMode="auto">
          <a:xfrm>
            <a:off x="588963" y="559435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1"/>
              <a:t>περιχόνδριο</a:t>
            </a:r>
            <a:endParaRPr lang="el-GR" sz="1800"/>
          </a:p>
        </p:txBody>
      </p:sp>
      <p:sp>
        <p:nvSpPr>
          <p:cNvPr id="15366" name="6 - Ορθογώνιο"/>
          <p:cNvSpPr>
            <a:spLocks noChangeArrowheads="1"/>
          </p:cNvSpPr>
          <p:nvPr/>
        </p:nvSpPr>
        <p:spPr bwMode="auto">
          <a:xfrm>
            <a:off x="2495550" y="1319213"/>
            <a:ext cx="164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/>
              <a:t>χονδροκύτταρα εντός βοθρίων</a:t>
            </a:r>
            <a:endParaRPr lang="el-GR" sz="1400"/>
          </a:p>
        </p:txBody>
      </p:sp>
      <p:sp>
        <p:nvSpPr>
          <p:cNvPr id="15367" name="8 - Ορθογώνιο"/>
          <p:cNvSpPr>
            <a:spLocks noChangeArrowheads="1"/>
          </p:cNvSpPr>
          <p:nvPr/>
        </p:nvSpPr>
        <p:spPr bwMode="auto">
          <a:xfrm>
            <a:off x="2484438" y="5548313"/>
            <a:ext cx="792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/>
              <a:t>θεμέλια ουσία</a:t>
            </a:r>
            <a:endParaRPr lang="el-GR" sz="1400"/>
          </a:p>
        </p:txBody>
      </p:sp>
      <p:sp>
        <p:nvSpPr>
          <p:cNvPr id="15368" name="9 - Ορθογώνιο"/>
          <p:cNvSpPr>
            <a:spLocks noChangeArrowheads="1"/>
          </p:cNvSpPr>
          <p:nvPr/>
        </p:nvSpPr>
        <p:spPr bwMode="auto">
          <a:xfrm>
            <a:off x="3276600" y="5548313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/>
              <a:t>ελαστικές ίνες</a:t>
            </a:r>
            <a:endParaRPr lang="el-GR" sz="1400"/>
          </a:p>
        </p:txBody>
      </p:sp>
      <p:sp>
        <p:nvSpPr>
          <p:cNvPr id="11" name="10 - Ορθογώνιο"/>
          <p:cNvSpPr/>
          <p:nvPr/>
        </p:nvSpPr>
        <p:spPr>
          <a:xfrm>
            <a:off x="193881" y="129406"/>
            <a:ext cx="45221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Χόνδρινος </a:t>
            </a:r>
            <a:r>
              <a:rPr lang="el-GR" sz="4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ιστός</a:t>
            </a:r>
            <a:endParaRPr lang="el-GR" sz="4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one_histology_htm_txt_Human%20bh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050"/>
            <a:ext cx="41529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bone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71638"/>
            <a:ext cx="38195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827088" y="620713"/>
            <a:ext cx="3032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3200" i="1">
                <a:solidFill>
                  <a:schemeClr val="accent2"/>
                </a:solidFill>
                <a:latin typeface="Comic Sans MS" pitchFamily="66" charset="0"/>
              </a:rPr>
              <a:t>Οστίτης ιστός</a:t>
            </a:r>
            <a:endParaRPr lang="el-GR" sz="32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 - Ομάδα"/>
          <p:cNvGrpSpPr>
            <a:grpSpLocks/>
          </p:cNvGrpSpPr>
          <p:nvPr/>
        </p:nvGrpSpPr>
        <p:grpSpPr bwMode="auto">
          <a:xfrm>
            <a:off x="1500188" y="428625"/>
            <a:ext cx="6000750" cy="3290888"/>
            <a:chOff x="214282" y="1638344"/>
            <a:chExt cx="6000792" cy="3290854"/>
          </a:xfrm>
        </p:grpSpPr>
        <p:pic>
          <p:nvPicPr>
            <p:cNvPr id="21515" name="5 - Εικόνα" descr="2309_blood_450.jpe"/>
            <p:cNvPicPr>
              <a:picLocks noChangeAspect="1"/>
            </p:cNvPicPr>
            <p:nvPr/>
          </p:nvPicPr>
          <p:blipFill>
            <a:blip r:embed="rId2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2714612" y="1638344"/>
              <a:ext cx="3500462" cy="329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6 - TextBox"/>
            <p:cNvSpPr txBox="1">
              <a:spLocks noChangeArrowheads="1"/>
            </p:cNvSpPr>
            <p:nvPr/>
          </p:nvSpPr>
          <p:spPr bwMode="auto">
            <a:xfrm>
              <a:off x="1260000" y="4032000"/>
              <a:ext cx="21431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  <a:cs typeface="Calibri" pitchFamily="34" charset="0"/>
                </a:rPr>
                <a:t>ερυθρό αιμοσφαίριο</a:t>
              </a:r>
            </a:p>
          </p:txBody>
        </p:sp>
        <p:sp>
          <p:nvSpPr>
            <p:cNvPr id="21517" name="7 - TextBox"/>
            <p:cNvSpPr txBox="1">
              <a:spLocks noChangeArrowheads="1"/>
            </p:cNvSpPr>
            <p:nvPr/>
          </p:nvSpPr>
          <p:spPr bwMode="auto">
            <a:xfrm>
              <a:off x="1681200" y="3600000"/>
              <a:ext cx="17145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  <a:cs typeface="Calibri" pitchFamily="34" charset="0"/>
                </a:rPr>
                <a:t>λευκοκύτταρο</a:t>
              </a:r>
            </a:p>
          </p:txBody>
        </p:sp>
        <p:sp>
          <p:nvSpPr>
            <p:cNvPr id="21518" name="8 - TextBox"/>
            <p:cNvSpPr txBox="1">
              <a:spLocks noChangeArrowheads="1"/>
            </p:cNvSpPr>
            <p:nvPr/>
          </p:nvSpPr>
          <p:spPr bwMode="auto">
            <a:xfrm>
              <a:off x="2448000" y="4464000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  <a:cs typeface="Calibri" pitchFamily="34" charset="0"/>
                </a:rPr>
                <a:t>αιμοπετάλιο</a:t>
              </a:r>
            </a:p>
          </p:txBody>
        </p:sp>
        <p:sp>
          <p:nvSpPr>
            <p:cNvPr id="21519" name="9 - TextBox"/>
            <p:cNvSpPr txBox="1">
              <a:spLocks noChangeArrowheads="1"/>
            </p:cNvSpPr>
            <p:nvPr/>
          </p:nvSpPr>
          <p:spPr bwMode="auto">
            <a:xfrm>
              <a:off x="910800" y="2354400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  <a:cs typeface="Calibri" pitchFamily="34" charset="0"/>
                </a:rPr>
                <a:t>αιμοφόρο αγγείο</a:t>
              </a:r>
            </a:p>
          </p:txBody>
        </p:sp>
        <p:sp>
          <p:nvSpPr>
            <p:cNvPr id="21520" name="10 - TextBox"/>
            <p:cNvSpPr txBox="1">
              <a:spLocks noChangeArrowheads="1"/>
            </p:cNvSpPr>
            <p:nvPr/>
          </p:nvSpPr>
          <p:spPr bwMode="auto">
            <a:xfrm>
              <a:off x="2221200" y="1710000"/>
              <a:ext cx="10001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200" b="1" i="1">
                  <a:latin typeface="Calibri" pitchFamily="34" charset="0"/>
                  <a:cs typeface="Calibri" pitchFamily="34" charset="0"/>
                </a:rPr>
                <a:t>έξω</a:t>
              </a:r>
              <a:r>
                <a:rPr lang="el-GR" sz="1200">
                  <a:latin typeface="Calibri" pitchFamily="34" charset="0"/>
                  <a:cs typeface="Calibri" pitchFamily="34" charset="0"/>
                </a:rPr>
                <a:t> χιτώνας</a:t>
              </a:r>
            </a:p>
          </p:txBody>
        </p:sp>
        <p:sp>
          <p:nvSpPr>
            <p:cNvPr id="21521" name="11 - TextBox"/>
            <p:cNvSpPr txBox="1">
              <a:spLocks noChangeArrowheads="1"/>
            </p:cNvSpPr>
            <p:nvPr/>
          </p:nvSpPr>
          <p:spPr bwMode="auto">
            <a:xfrm>
              <a:off x="1944000" y="1828800"/>
              <a:ext cx="11430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200" b="1" i="1">
                  <a:latin typeface="Calibri" pitchFamily="34" charset="0"/>
                  <a:cs typeface="Calibri" pitchFamily="34" charset="0"/>
                </a:rPr>
                <a:t>μέσος</a:t>
              </a:r>
              <a:r>
                <a:rPr lang="el-GR" sz="1200"/>
                <a:t> χιτώνας</a:t>
              </a:r>
            </a:p>
          </p:txBody>
        </p:sp>
        <p:sp>
          <p:nvSpPr>
            <p:cNvPr id="21522" name="12 - TextBox"/>
            <p:cNvSpPr txBox="1">
              <a:spLocks noChangeArrowheads="1"/>
            </p:cNvSpPr>
            <p:nvPr/>
          </p:nvSpPr>
          <p:spPr bwMode="auto">
            <a:xfrm>
              <a:off x="2071670" y="1951200"/>
              <a:ext cx="10001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200" b="1" i="1">
                  <a:latin typeface="Calibri" pitchFamily="34" charset="0"/>
                  <a:cs typeface="Calibri" pitchFamily="34" charset="0"/>
                </a:rPr>
                <a:t>έσω</a:t>
              </a:r>
              <a:r>
                <a:rPr lang="el-GR" sz="1200">
                  <a:latin typeface="Calibri" pitchFamily="34" charset="0"/>
                  <a:cs typeface="Calibri" pitchFamily="34" charset="0"/>
                </a:rPr>
                <a:t> χιτώνας</a:t>
              </a:r>
            </a:p>
          </p:txBody>
        </p:sp>
        <p:sp>
          <p:nvSpPr>
            <p:cNvPr id="14" name="13 - Αριστερό άγκιστρο"/>
            <p:cNvSpPr/>
            <p:nvPr/>
          </p:nvSpPr>
          <p:spPr>
            <a:xfrm>
              <a:off x="1928794" y="1714543"/>
              <a:ext cx="142876" cy="50005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1524" name="14 - TextBox"/>
            <p:cNvSpPr txBox="1">
              <a:spLocks noChangeArrowheads="1"/>
            </p:cNvSpPr>
            <p:nvPr/>
          </p:nvSpPr>
          <p:spPr bwMode="auto">
            <a:xfrm>
              <a:off x="214282" y="1764000"/>
              <a:ext cx="18050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latin typeface="Calibri" pitchFamily="34" charset="0"/>
                  <a:cs typeface="Calibri" pitchFamily="34" charset="0"/>
                </a:rPr>
                <a:t>τοίχωμα αγγείου</a:t>
              </a:r>
            </a:p>
          </p:txBody>
        </p:sp>
      </p:grpSp>
      <p:grpSp>
        <p:nvGrpSpPr>
          <p:cNvPr id="3" name="23 - Ομάδα"/>
          <p:cNvGrpSpPr>
            <a:grpSpLocks/>
          </p:cNvGrpSpPr>
          <p:nvPr/>
        </p:nvGrpSpPr>
        <p:grpSpPr bwMode="auto">
          <a:xfrm>
            <a:off x="1785938" y="3786188"/>
            <a:ext cx="6632575" cy="2857500"/>
            <a:chOff x="2296974" y="3786190"/>
            <a:chExt cx="6632744" cy="2857520"/>
          </a:xfrm>
        </p:grpSpPr>
        <p:pic>
          <p:nvPicPr>
            <p:cNvPr id="21508" name="16 - Εικόνα" descr="1_white_blood_cells.jpe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6974" y="3786190"/>
              <a:ext cx="3560910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9" name="17 - TextBox"/>
            <p:cNvSpPr txBox="1">
              <a:spLocks noChangeArrowheads="1"/>
            </p:cNvSpPr>
            <p:nvPr/>
          </p:nvSpPr>
          <p:spPr bwMode="auto">
            <a:xfrm>
              <a:off x="5857884" y="4357694"/>
              <a:ext cx="22145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 i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ερυθρά αιμοσφαίρια</a:t>
              </a:r>
            </a:p>
          </p:txBody>
        </p:sp>
        <p:sp>
          <p:nvSpPr>
            <p:cNvPr id="21510" name="18 - TextBox"/>
            <p:cNvSpPr txBox="1">
              <a:spLocks noChangeArrowheads="1"/>
            </p:cNvSpPr>
            <p:nvPr/>
          </p:nvSpPr>
          <p:spPr bwMode="auto">
            <a:xfrm>
              <a:off x="5786446" y="4845618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sz="180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Τ λεμφοκύτταρο</a:t>
              </a:r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5786388" y="5130811"/>
              <a:ext cx="1643104" cy="369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800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μονοκύτταρο</a:t>
              </a: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5786388" y="5630878"/>
              <a:ext cx="1643104" cy="3698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800" i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αιμοπετάλια</a:t>
              </a:r>
            </a:p>
          </p:txBody>
        </p:sp>
        <p:sp>
          <p:nvSpPr>
            <p:cNvPr id="22" name="21 - Δεξιό άγκιστρο"/>
            <p:cNvSpPr/>
            <p:nvPr/>
          </p:nvSpPr>
          <p:spPr>
            <a:xfrm>
              <a:off x="7500932" y="4929198"/>
              <a:ext cx="214317" cy="50006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7653335" y="5029211"/>
              <a:ext cx="1276383" cy="307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40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 pitchFamily="34" charset="0"/>
                  <a:cs typeface="Calibri" pitchFamily="34" charset="0"/>
                </a:rPr>
                <a:t>λευκοκύτταρα</a:t>
              </a:r>
            </a:p>
          </p:txBody>
        </p:sp>
      </p:grpSp>
      <p:sp>
        <p:nvSpPr>
          <p:cNvPr id="24" name="23 - Ορθογώνιο"/>
          <p:cNvSpPr/>
          <p:nvPr/>
        </p:nvSpPr>
        <p:spPr>
          <a:xfrm rot="5400000">
            <a:off x="-314824" y="394945"/>
            <a:ext cx="1623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Αίμα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24 - Ορθογώνιο"/>
          <p:cNvSpPr/>
          <p:nvPr/>
        </p:nvSpPr>
        <p:spPr>
          <a:xfrm rot="16200000">
            <a:off x="7834853" y="5579521"/>
            <a:ext cx="1623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Αίμα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76" y="197768"/>
            <a:ext cx="3394720" cy="11430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Μυϊκός </a:t>
            </a:r>
            <a:r>
              <a:rPr lang="el-G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ιστός</a:t>
            </a:r>
            <a:endParaRPr lang="el-G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Εικόνα" descr="19917 cl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33550"/>
            <a:ext cx="4813300" cy="33909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131840" y="24836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itchFamily="66" charset="0"/>
              </a:rPr>
              <a:t>Ίνα  </a:t>
            </a:r>
            <a:r>
              <a:rPr lang="el-GR" i="1" dirty="0" smtClean="0">
                <a:latin typeface="Comic Sans MS" pitchFamily="66" charset="0"/>
              </a:rPr>
              <a:t>μυοκαρδίου</a:t>
            </a:r>
            <a:endParaRPr lang="el-GR" i="1" dirty="0"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771800" y="35637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itchFamily="66" charset="0"/>
              </a:rPr>
              <a:t>Ίνα  </a:t>
            </a:r>
            <a:r>
              <a:rPr lang="el-GR" i="1" dirty="0" smtClean="0">
                <a:latin typeface="Comic Sans MS" pitchFamily="66" charset="0"/>
              </a:rPr>
              <a:t>σκελετικού μυός</a:t>
            </a:r>
            <a:endParaRPr lang="el-GR" i="1" dirty="0"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168032" y="46438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itchFamily="66" charset="0"/>
              </a:rPr>
              <a:t>Ίνα  λείου </a:t>
            </a:r>
            <a:r>
              <a:rPr lang="el-GR" i="1" dirty="0" smtClean="0">
                <a:latin typeface="Comic Sans MS" pitchFamily="66" charset="0"/>
              </a:rPr>
              <a:t>μυός</a:t>
            </a:r>
            <a:endParaRPr lang="el-GR" i="1" dirty="0">
              <a:latin typeface="Comic Sans MS" pitchFamily="66" charset="0"/>
            </a:endParaRPr>
          </a:p>
        </p:txBody>
      </p:sp>
      <p:pic>
        <p:nvPicPr>
          <p:cNvPr id="8" name="7 - Εικόνα" descr="hl3A-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1168" y="2532206"/>
            <a:ext cx="3379304" cy="1876508"/>
          </a:xfrm>
          <a:prstGeom prst="rect">
            <a:avLst/>
          </a:prstGeom>
        </p:spPr>
      </p:pic>
      <p:pic>
        <p:nvPicPr>
          <p:cNvPr id="9" name="8 - Εικόνα" descr="hl3A-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1168" y="4552730"/>
            <a:ext cx="3379304" cy="1932167"/>
          </a:xfrm>
          <a:prstGeom prst="rect">
            <a:avLst/>
          </a:prstGeom>
        </p:spPr>
      </p:pic>
      <p:pic>
        <p:nvPicPr>
          <p:cNvPr id="10" name="9 - Εικόνα" descr="hl3A-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04664"/>
            <a:ext cx="3379304" cy="198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neur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0638"/>
            <a:ext cx="6913563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67944" y="189012"/>
            <a:ext cx="396163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Σύμφωνα με υπολογισμούς, στον ανθρώπινο εγκέφαλο ένας νευρώνας συνάπτεται με άλλους 10 χιλιάδες νευρώνες.</a:t>
            </a: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 rot="16200000">
            <a:off x="-1702352" y="4156495"/>
            <a:ext cx="4255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Νευρικός</a:t>
            </a:r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l-GR" sz="4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ιστός</a:t>
            </a:r>
            <a:endParaRPr lang="el-GR" sz="4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- Ομάδα"/>
          <p:cNvGrpSpPr/>
          <p:nvPr/>
        </p:nvGrpSpPr>
        <p:grpSpPr>
          <a:xfrm>
            <a:off x="576000" y="403225"/>
            <a:ext cx="4519775" cy="3025775"/>
            <a:chOff x="576000" y="403225"/>
            <a:chExt cx="4519775" cy="3025775"/>
          </a:xfrm>
        </p:grpSpPr>
        <p:pic>
          <p:nvPicPr>
            <p:cNvPr id="18" name="17 - Εικόνα" descr="brain-neuron-types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489" y="620688"/>
              <a:ext cx="4376567" cy="2316321"/>
            </a:xfrm>
            <a:prstGeom prst="rect">
              <a:avLst/>
            </a:prstGeom>
          </p:spPr>
        </p:pic>
        <p:sp>
          <p:nvSpPr>
            <p:cNvPr id="25613" name="Text Box 5"/>
            <p:cNvSpPr txBox="1">
              <a:spLocks noChangeArrowheads="1"/>
            </p:cNvSpPr>
            <p:nvPr/>
          </p:nvSpPr>
          <p:spPr bwMode="auto">
            <a:xfrm>
              <a:off x="604986" y="403225"/>
              <a:ext cx="238283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800" i="1" dirty="0">
                  <a:solidFill>
                    <a:schemeClr val="accent2"/>
                  </a:solidFill>
                </a:rPr>
                <a:t>Κύριοι τύποι νευρώνων</a:t>
              </a:r>
              <a:endParaRPr lang="el-GR" sz="1800" dirty="0">
                <a:solidFill>
                  <a:schemeClr val="accent2"/>
                </a:solidFill>
              </a:endParaRPr>
            </a:p>
          </p:txBody>
        </p:sp>
        <p:sp>
          <p:nvSpPr>
            <p:cNvPr id="25614" name="Text Box 6"/>
            <p:cNvSpPr txBox="1">
              <a:spLocks noChangeArrowheads="1"/>
            </p:cNvSpPr>
            <p:nvPr/>
          </p:nvSpPr>
          <p:spPr bwMode="auto">
            <a:xfrm>
              <a:off x="576000" y="2852737"/>
              <a:ext cx="1336675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400" i="1" dirty="0">
                  <a:latin typeface="Times New Roman" pitchFamily="18" charset="0"/>
                  <a:cs typeface="Times New Roman" pitchFamily="18" charset="0"/>
                </a:rPr>
                <a:t>δίπολος </a:t>
              </a:r>
            </a:p>
            <a:p>
              <a:pPr algn="ctr"/>
              <a:r>
                <a:rPr lang="el-GR" sz="1400" i="1" dirty="0">
                  <a:latin typeface="Times New Roman" pitchFamily="18" charset="0"/>
                  <a:cs typeface="Times New Roman" pitchFamily="18" charset="0"/>
                </a:rPr>
                <a:t>(ή ενδιάμεσος)</a:t>
              </a:r>
              <a:endParaRPr lang="el-G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5" name="Text Box 7"/>
            <p:cNvSpPr txBox="1">
              <a:spLocks noChangeArrowheads="1"/>
            </p:cNvSpPr>
            <p:nvPr/>
          </p:nvSpPr>
          <p:spPr bwMode="auto">
            <a:xfrm>
              <a:off x="1691680" y="2798068"/>
              <a:ext cx="135413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 dirty="0">
                  <a:latin typeface="Times New Roman" pitchFamily="18" charset="0"/>
                  <a:cs typeface="Times New Roman" pitchFamily="18" charset="0"/>
                </a:rPr>
                <a:t>μονοπολικός</a:t>
              </a:r>
              <a:endParaRPr lang="el-G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6" name="Text Box 8"/>
            <p:cNvSpPr txBox="1">
              <a:spLocks noChangeArrowheads="1"/>
            </p:cNvSpPr>
            <p:nvPr/>
          </p:nvSpPr>
          <p:spPr bwMode="auto">
            <a:xfrm>
              <a:off x="3024000" y="2779713"/>
              <a:ext cx="9493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400" i="1" dirty="0" err="1">
                  <a:latin typeface="Times New Roman" pitchFamily="18" charset="0"/>
                  <a:cs typeface="Times New Roman" pitchFamily="18" charset="0"/>
                </a:rPr>
                <a:t>πολύπολος</a:t>
              </a:r>
              <a:endParaRPr lang="el-G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7" name="Text Box 9"/>
            <p:cNvSpPr txBox="1">
              <a:spLocks noChangeArrowheads="1"/>
            </p:cNvSpPr>
            <p:nvPr/>
          </p:nvSpPr>
          <p:spPr bwMode="auto">
            <a:xfrm>
              <a:off x="3898800" y="2780928"/>
              <a:ext cx="1196975" cy="503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400" i="1" dirty="0">
                  <a:latin typeface="Times New Roman" pitchFamily="18" charset="0"/>
                  <a:cs typeface="Times New Roman" pitchFamily="18" charset="0"/>
                </a:rPr>
                <a:t>πυραμιδικό κύτταρο</a:t>
              </a:r>
              <a:endParaRPr lang="el-G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603" name="Picture 13" descr="jensen2005_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1225">
            <a:off x="5757863" y="1139825"/>
            <a:ext cx="2341562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14"/>
          <p:cNvSpPr txBox="1">
            <a:spLocks noChangeArrowheads="1"/>
          </p:cNvSpPr>
          <p:nvPr/>
        </p:nvSpPr>
        <p:spPr bwMode="auto">
          <a:xfrm>
            <a:off x="5724525" y="404813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i="1"/>
              <a:t>Ποικίλοι τύποι γλοιοκυττάρων.</a:t>
            </a:r>
            <a:endParaRPr lang="el-GR" sz="160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858963" y="3716338"/>
            <a:ext cx="5521325" cy="2857500"/>
            <a:chOff x="974" y="2401"/>
            <a:chExt cx="3478" cy="1800"/>
          </a:xfrm>
        </p:grpSpPr>
        <p:pic>
          <p:nvPicPr>
            <p:cNvPr id="25606" name="Picture 17" descr="nerve cells clear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0" y="2401"/>
              <a:ext cx="1950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7" name="Text Box 18"/>
            <p:cNvSpPr txBox="1">
              <a:spLocks noChangeArrowheads="1"/>
            </p:cNvSpPr>
            <p:nvPr/>
          </p:nvSpPr>
          <p:spPr bwMode="auto">
            <a:xfrm>
              <a:off x="2807" y="2617"/>
              <a:ext cx="161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/>
                <a:t>Νευρώνας (νευράξονας)</a:t>
              </a:r>
              <a:endParaRPr lang="el-GR" sz="1600"/>
            </a:p>
          </p:txBody>
        </p:sp>
        <p:sp>
          <p:nvSpPr>
            <p:cNvPr id="25608" name="Text Box 19"/>
            <p:cNvSpPr txBox="1">
              <a:spLocks noChangeArrowheads="1"/>
            </p:cNvSpPr>
            <p:nvPr/>
          </p:nvSpPr>
          <p:spPr bwMode="auto">
            <a:xfrm>
              <a:off x="3064" y="3051"/>
              <a:ext cx="13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/>
                <a:t>Νευρώνας (νευράξονας)</a:t>
              </a:r>
              <a:endParaRPr lang="el-GR" sz="1600"/>
            </a:p>
          </p:txBody>
        </p:sp>
        <p:sp>
          <p:nvSpPr>
            <p:cNvPr id="25609" name="Text Box 20"/>
            <p:cNvSpPr txBox="1">
              <a:spLocks noChangeArrowheads="1"/>
            </p:cNvSpPr>
            <p:nvPr/>
          </p:nvSpPr>
          <p:spPr bwMode="auto">
            <a:xfrm>
              <a:off x="974" y="2874"/>
              <a:ext cx="137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800" i="1">
                  <a:solidFill>
                    <a:srgbClr val="CC3399"/>
                  </a:solidFill>
                </a:rPr>
                <a:t>Ολιγοδενδροκύτταρο</a:t>
              </a:r>
              <a:endParaRPr lang="el-GR" sz="1800">
                <a:solidFill>
                  <a:srgbClr val="CC3399"/>
                </a:solidFill>
              </a:endParaRPr>
            </a:p>
          </p:txBody>
        </p:sp>
        <p:sp>
          <p:nvSpPr>
            <p:cNvPr id="25610" name="Text Box 21"/>
            <p:cNvSpPr txBox="1">
              <a:spLocks noChangeArrowheads="1"/>
            </p:cNvSpPr>
            <p:nvPr/>
          </p:nvSpPr>
          <p:spPr bwMode="auto">
            <a:xfrm>
              <a:off x="2056" y="3974"/>
              <a:ext cx="16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/>
                <a:t>Νευρώνας (νευράξονας)</a:t>
              </a:r>
              <a:endParaRPr lang="el-GR" sz="1600"/>
            </a:p>
          </p:txBody>
        </p:sp>
        <p:sp>
          <p:nvSpPr>
            <p:cNvPr id="25611" name="Text Box 22"/>
            <p:cNvSpPr txBox="1">
              <a:spLocks noChangeArrowheads="1"/>
            </p:cNvSpPr>
            <p:nvPr/>
          </p:nvSpPr>
          <p:spPr bwMode="auto">
            <a:xfrm>
              <a:off x="2418" y="3486"/>
              <a:ext cx="1271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>
                  <a:solidFill>
                    <a:srgbClr val="CC3399"/>
                  </a:solidFill>
                </a:rPr>
                <a:t>Κύτταρο του Schwann</a:t>
              </a:r>
              <a:endParaRPr lang="el-GR" sz="1600">
                <a:solidFill>
                  <a:srgbClr val="CC3399"/>
                </a:solidFill>
              </a:endParaRPr>
            </a:p>
            <a:p>
              <a:endParaRPr lang="el-GR" sz="1600">
                <a:solidFill>
                  <a:srgbClr val="CC33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gl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0025"/>
            <a:ext cx="5761037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156325" y="3861048"/>
            <a:ext cx="2880171" cy="28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dirty="0">
                <a:latin typeface="Comic Sans MS" pitchFamily="66" charset="0"/>
              </a:rPr>
              <a:t>Σκίτσο </a:t>
            </a:r>
            <a:r>
              <a:rPr lang="el-GR" sz="1600" b="1" i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αστροκυττάρων</a:t>
            </a:r>
            <a:r>
              <a:rPr lang="el-GR" sz="1600" dirty="0">
                <a:latin typeface="Comic Sans MS" pitchFamily="66" charset="0"/>
              </a:rPr>
              <a:t> </a:t>
            </a:r>
            <a:endParaRPr lang="el-GR" sz="1600" dirty="0" smtClean="0">
              <a:latin typeface="Comic Sans MS" pitchFamily="66" charset="0"/>
            </a:endParaRPr>
          </a:p>
          <a:p>
            <a:pPr algn="ctr"/>
            <a:r>
              <a:rPr lang="el-GR" sz="1600" dirty="0" smtClean="0">
                <a:latin typeface="Comic Sans MS" pitchFamily="66" charset="0"/>
              </a:rPr>
              <a:t>από </a:t>
            </a:r>
            <a:r>
              <a:rPr lang="el-GR" sz="1600" dirty="0">
                <a:latin typeface="Comic Sans MS" pitchFamily="66" charset="0"/>
              </a:rPr>
              <a:t>τον ισπανό γιατρό </a:t>
            </a:r>
            <a:r>
              <a:rPr lang="el-GR" sz="1600" dirty="0" err="1">
                <a:latin typeface="Comic Sans MS" pitchFamily="66" charset="0"/>
              </a:rPr>
              <a:t>Santiago</a:t>
            </a:r>
            <a:r>
              <a:rPr lang="el-GR" sz="1600" dirty="0">
                <a:latin typeface="Comic Sans MS" pitchFamily="66" charset="0"/>
              </a:rPr>
              <a:t> </a:t>
            </a:r>
            <a:r>
              <a:rPr lang="el-GR" sz="1600" dirty="0" err="1">
                <a:latin typeface="Comic Sans MS" pitchFamily="66" charset="0"/>
              </a:rPr>
              <a:t>Ramón</a:t>
            </a:r>
            <a:r>
              <a:rPr lang="el-GR" sz="1600" dirty="0">
                <a:latin typeface="Comic Sans MS" pitchFamily="66" charset="0"/>
              </a:rPr>
              <a:t> y </a:t>
            </a:r>
            <a:r>
              <a:rPr lang="el-GR" sz="1600" dirty="0" err="1">
                <a:latin typeface="Comic Sans MS" pitchFamily="66" charset="0"/>
              </a:rPr>
              <a:t>Cajal</a:t>
            </a:r>
            <a:r>
              <a:rPr lang="el-GR" sz="1600" dirty="0">
                <a:latin typeface="Comic Sans MS" pitchFamily="66" charset="0"/>
              </a:rPr>
              <a:t> (Νόμπελ Ιατρικής 1906</a:t>
            </a:r>
            <a:r>
              <a:rPr lang="el-GR" sz="1600" dirty="0" smtClean="0">
                <a:latin typeface="Comic Sans MS" pitchFamily="66" charset="0"/>
              </a:rPr>
              <a:t>),</a:t>
            </a:r>
          </a:p>
          <a:p>
            <a:pPr algn="ctr"/>
            <a:r>
              <a:rPr lang="el-GR" sz="16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el-GR" sz="1600" dirty="0" smtClean="0">
                <a:latin typeface="Comic Sans MS" pitchFamily="66" charset="0"/>
              </a:rPr>
              <a:t>ο </a:t>
            </a:r>
            <a:r>
              <a:rPr lang="el-GR" sz="1600" dirty="0">
                <a:latin typeface="Comic Sans MS" pitchFamily="66" charset="0"/>
              </a:rPr>
              <a:t>οποίος </a:t>
            </a:r>
            <a:r>
              <a:rPr lang="el-GR" sz="1600" dirty="0" err="1">
                <a:latin typeface="Comic Sans MS" pitchFamily="66" charset="0"/>
              </a:rPr>
              <a:t>πρωτοδιατύπωσε</a:t>
            </a:r>
            <a:r>
              <a:rPr lang="el-GR" sz="1600" dirty="0">
                <a:latin typeface="Comic Sans MS" pitchFamily="66" charset="0"/>
              </a:rPr>
              <a:t> </a:t>
            </a:r>
            <a:endParaRPr lang="el-GR" sz="1600" dirty="0" smtClean="0">
              <a:latin typeface="Comic Sans MS" pitchFamily="66" charset="0"/>
            </a:endParaRPr>
          </a:p>
          <a:p>
            <a:pPr algn="ctr"/>
            <a:r>
              <a:rPr lang="el-GR" sz="1600" dirty="0" smtClean="0">
                <a:latin typeface="Comic Sans MS" pitchFamily="66" charset="0"/>
              </a:rPr>
              <a:t>τη </a:t>
            </a:r>
            <a:r>
              <a:rPr lang="el-GR" sz="1600" dirty="0">
                <a:latin typeface="Comic Sans MS" pitchFamily="66" charset="0"/>
              </a:rPr>
              <a:t>θεωρία </a:t>
            </a:r>
            <a:endParaRPr lang="el-GR" sz="1600" dirty="0" smtClean="0">
              <a:latin typeface="Comic Sans MS" pitchFamily="66" charset="0"/>
            </a:endParaRPr>
          </a:p>
          <a:p>
            <a:pPr algn="ctr"/>
            <a:r>
              <a:rPr lang="el-GR" sz="1600" dirty="0" smtClean="0">
                <a:latin typeface="Comic Sans MS" pitchFamily="66" charset="0"/>
              </a:rPr>
              <a:t>ότι </a:t>
            </a:r>
            <a:r>
              <a:rPr lang="el-GR" sz="1600" dirty="0">
                <a:latin typeface="Comic Sans MS" pitchFamily="66" charset="0"/>
              </a:rPr>
              <a:t>ο νευρικός ιστός δεν είναι ενιαίος και </a:t>
            </a:r>
            <a:r>
              <a:rPr lang="el-GR" sz="1600" dirty="0" err="1">
                <a:latin typeface="Comic Sans MS" pitchFamily="66" charset="0"/>
              </a:rPr>
              <a:t>ακύτταρος</a:t>
            </a:r>
            <a:r>
              <a:rPr lang="el-GR" sz="1600" dirty="0">
                <a:latin typeface="Comic Sans MS" pitchFamily="66" charset="0"/>
              </a:rPr>
              <a:t> </a:t>
            </a:r>
            <a:endParaRPr lang="el-GR" sz="1600" dirty="0" smtClean="0">
              <a:latin typeface="Comic Sans MS" pitchFamily="66" charset="0"/>
            </a:endParaRPr>
          </a:p>
          <a:p>
            <a:pPr algn="ctr"/>
            <a:r>
              <a:rPr lang="el-GR" sz="1600" dirty="0" smtClean="0">
                <a:latin typeface="Comic Sans MS" pitchFamily="66" charset="0"/>
              </a:rPr>
              <a:t>αλλά </a:t>
            </a:r>
            <a:r>
              <a:rPr lang="el-GR" sz="1600" dirty="0">
                <a:latin typeface="Comic Sans MS" pitchFamily="66" charset="0"/>
              </a:rPr>
              <a:t>βρίθει από ξεχωριστούς νευρώνες.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P5100088-Cutaway_illustration_of_the_human_stomach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924944"/>
            <a:ext cx="2703928" cy="3219281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179512" y="142852"/>
            <a:ext cx="8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Οι ιστοί όμως δεν μένουν… </a:t>
            </a:r>
            <a:r>
              <a:rPr lang="el-GR" sz="3600" b="1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μ ό ν ο ι  </a:t>
            </a:r>
            <a:r>
              <a:rPr lang="el-GR" sz="36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τους!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1428728" y="92867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  <a:latin typeface="Haettenschweiler" pitchFamily="34" charset="0"/>
              </a:rPr>
              <a:t>Σ Υ Ν Ε Ρ Γ Α Ζ Ο Ν Τ Α Ι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500562" y="92867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  <a:latin typeface="Haettenschweiler" pitchFamily="34" charset="0"/>
              </a:rPr>
              <a:t>&amp;   Δ Η Μ Ι Ο Υ Ρ Γ Ο Υ Ν :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500298" y="1500174"/>
            <a:ext cx="40005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ό</a:t>
            </a:r>
            <a:r>
              <a:rPr lang="el-GR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ρ γ α ν α</a:t>
            </a:r>
            <a:endParaRPr lang="el-GR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8 - Εικόνα" descr="11-heart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61456"/>
            <a:ext cx="2180822" cy="2824165"/>
          </a:xfrm>
          <a:prstGeom prst="rect">
            <a:avLst/>
          </a:prstGeom>
        </p:spPr>
      </p:pic>
      <p:pic>
        <p:nvPicPr>
          <p:cNvPr id="10" name="9 - Εικόνα" descr="human-brain_1001_600x450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089" y="4869160"/>
            <a:ext cx="2571735" cy="1928802"/>
          </a:xfrm>
          <a:prstGeom prst="rect">
            <a:avLst/>
          </a:prstGeom>
        </p:spPr>
      </p:pic>
      <p:pic>
        <p:nvPicPr>
          <p:cNvPr id="12" name="11 - Εικόνα" descr="biceps_and_trice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753544"/>
            <a:ext cx="2792833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circulatory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1572" y="0"/>
            <a:ext cx="2948940" cy="6858000"/>
          </a:xfrm>
          <a:prstGeom prst="rect">
            <a:avLst/>
          </a:prstGeom>
        </p:spPr>
      </p:pic>
      <p:sp>
        <p:nvSpPr>
          <p:cNvPr id="2" name="1 - TextBox"/>
          <p:cNvSpPr txBox="1"/>
          <p:nvPr/>
        </p:nvSpPr>
        <p:spPr>
          <a:xfrm>
            <a:off x="-52090" y="1643316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rgbClr val="FFFF00"/>
                </a:solidFill>
              </a:rPr>
              <a:t>Κάποιο όργανο δεν μπορεί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l-GR" sz="3200" dirty="0" smtClean="0">
                <a:solidFill>
                  <a:srgbClr val="FFFF00"/>
                </a:solidFill>
              </a:rPr>
              <a:t>από </a:t>
            </a:r>
            <a:r>
              <a:rPr lang="el-GR" sz="3200" b="1" dirty="0" smtClean="0">
                <a:solidFill>
                  <a:srgbClr val="FFFF00"/>
                </a:solidFill>
              </a:rPr>
              <a:t>ΜΟΝΟ</a:t>
            </a:r>
            <a:r>
              <a:rPr lang="el-GR" sz="3200" dirty="0" smtClean="0">
                <a:solidFill>
                  <a:srgbClr val="FFFF00"/>
                </a:solidFill>
              </a:rPr>
              <a:t> του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l-GR" sz="3200" dirty="0" smtClean="0">
                <a:solidFill>
                  <a:srgbClr val="FFFF00"/>
                </a:solidFill>
              </a:rPr>
              <a:t>να </a:t>
            </a:r>
            <a:r>
              <a:rPr lang="el-GR" sz="3200" i="1" dirty="0" smtClean="0">
                <a:solidFill>
                  <a:srgbClr val="FFFF00"/>
                </a:solidFill>
              </a:rPr>
              <a:t>ολοκληρώσει</a:t>
            </a:r>
            <a:r>
              <a:rPr lang="el-GR" sz="3200" dirty="0" smtClean="0">
                <a:solidFill>
                  <a:srgbClr val="FFFF00"/>
                </a:solidFill>
              </a:rPr>
              <a:t>  μια λειτουργία!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39995" y="3717032"/>
            <a:ext cx="673626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</a:rPr>
              <a:t>Συνεργαζόμενα όργανα = </a:t>
            </a:r>
          </a:p>
          <a:p>
            <a:pPr algn="ctr"/>
            <a:r>
              <a:rPr lang="el-GR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Σ Υ Σ Τ Η Μ Α  </a:t>
            </a:r>
            <a:r>
              <a:rPr lang="el-GR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ΟΡΓΑΝΩΝ</a:t>
            </a:r>
            <a:endParaRPr lang="el-GR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3" y="2162482"/>
            <a:ext cx="864096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4400" i="1" dirty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BB"/>
                    </a:outerShdw>
                  </a:cont>
                  <a:cont type="tree" name="">
                    <a:effect ref="fillLine"/>
                    <a:outerShdw dist="38100" dir="2700000" algn="tl">
                      <a:srgbClr val="997A5B"/>
                    </a:outerShdw>
                  </a:cont>
                  <a:effect ref="fillLine"/>
                </a:effectDag>
                <a:latin typeface="Comic Sans MS" pitchFamily="66" charset="0"/>
              </a:rPr>
              <a:t>ΙΣΤΟΣ</a:t>
            </a:r>
            <a:r>
              <a:rPr lang="el-GR" sz="4400" i="1" dirty="0">
                <a:solidFill>
                  <a:srgbClr val="FFFF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DBB"/>
                    </a:outerShdw>
                  </a:cont>
                  <a:cont type="tree" name="">
                    <a:effect ref="fillLine"/>
                    <a:outerShdw dist="38100" dir="2700000" algn="tl">
                      <a:srgbClr val="997A5B"/>
                    </a:outerShdw>
                  </a:cont>
                  <a:effect ref="fillLine"/>
                </a:effectDag>
                <a:latin typeface="Comic Sans MS" pitchFamily="66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endParaRPr lang="en-US" sz="3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Έν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α </a:t>
            </a:r>
            <a:r>
              <a:rPr lang="en-US" sz="3600" i="1" dirty="0">
                <a:solidFill>
                  <a:srgbClr val="FFFF00"/>
                </a:solidFill>
                <a:latin typeface="Comic Sans MS" pitchFamily="66" charset="0"/>
              </a:rPr>
              <a:t>άθροισμα</a:t>
            </a: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Comic Sans MS" pitchFamily="66" charset="0"/>
              </a:rPr>
              <a:t>κυττάρων</a:t>
            </a: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που φέρουν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παρόμοια</a:t>
            </a: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μορφολογικά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χαρακτηριστικά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,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και συμμετέχουν στην </a:t>
            </a:r>
            <a:r>
              <a:rPr lang="el-GR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ίδια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λειτουργ</a:t>
            </a:r>
            <a:r>
              <a:rPr lang="el-GR" sz="3600" dirty="0" smtClean="0">
                <a:solidFill>
                  <a:srgbClr val="FFFF00"/>
                </a:solidFill>
                <a:latin typeface="Comic Sans MS" pitchFamily="66" charset="0"/>
              </a:rPr>
              <a:t>ία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exp_human00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357298"/>
            <a:ext cx="2572920" cy="5500726"/>
          </a:xfrm>
          <a:prstGeom prst="rect">
            <a:avLst/>
          </a:prstGeom>
        </p:spPr>
      </p:pic>
      <p:pic>
        <p:nvPicPr>
          <p:cNvPr id="7" name="6 - Εικόνα" descr="exp_human0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390880"/>
            <a:ext cx="2643206" cy="5467143"/>
          </a:xfrm>
          <a:prstGeom prst="rect">
            <a:avLst/>
          </a:prstGeom>
        </p:spPr>
      </p:pic>
      <p:pic>
        <p:nvPicPr>
          <p:cNvPr id="2" name="1 - Εικόνα" descr="exp_human005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2581292"/>
            <a:ext cx="5892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- Εικόνα" descr="exp_human003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14290"/>
            <a:ext cx="5892800" cy="24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28675" y="1557338"/>
            <a:ext cx="7488238" cy="5013325"/>
            <a:chOff x="476" y="981"/>
            <a:chExt cx="4717" cy="3158"/>
          </a:xfrm>
        </p:grpSpPr>
        <p:pic>
          <p:nvPicPr>
            <p:cNvPr id="3076" name="Picture 2" descr="junctions cleare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" y="1082"/>
              <a:ext cx="4672" cy="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7" name="Text Box 3"/>
            <p:cNvSpPr txBox="1">
              <a:spLocks noChangeArrowheads="1"/>
            </p:cNvSpPr>
            <p:nvPr/>
          </p:nvSpPr>
          <p:spPr bwMode="auto">
            <a:xfrm>
              <a:off x="1429" y="1780"/>
              <a:ext cx="635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400" i="1"/>
                <a:t>στεγανός σύνδεσμος</a:t>
              </a:r>
              <a:endParaRPr lang="el-GR" sz="1400"/>
            </a:p>
          </p:txBody>
        </p:sp>
        <p:sp>
          <p:nvSpPr>
            <p:cNvPr id="3078" name="Text Box 4"/>
            <p:cNvSpPr txBox="1">
              <a:spLocks noChangeArrowheads="1"/>
            </p:cNvSpPr>
            <p:nvPr/>
          </p:nvSpPr>
          <p:spPr bwMode="auto">
            <a:xfrm>
              <a:off x="476" y="2733"/>
              <a:ext cx="145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l-GR" sz="1600" i="1"/>
                <a:t>πλασματικές μεμβράνες παρακείμενων κυττάρων</a:t>
              </a:r>
              <a:endParaRPr lang="el-GR" sz="1600"/>
            </a:p>
          </p:txBody>
        </p:sp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2517" y="2052"/>
              <a:ext cx="52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200" i="1">
                  <a:solidFill>
                    <a:srgbClr val="008080"/>
                  </a:solidFill>
                </a:rPr>
                <a:t>ενδιάμεσα ινίδια</a:t>
              </a:r>
              <a:endParaRPr lang="el-GR" sz="1200"/>
            </a:p>
          </p:txBody>
        </p:sp>
        <p:sp>
          <p:nvSpPr>
            <p:cNvPr id="3080" name="Text Box 6"/>
            <p:cNvSpPr txBox="1">
              <a:spLocks noChangeArrowheads="1"/>
            </p:cNvSpPr>
            <p:nvPr/>
          </p:nvSpPr>
          <p:spPr bwMode="auto">
            <a:xfrm>
              <a:off x="816" y="3225"/>
              <a:ext cx="113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600" i="1"/>
                <a:t>διακυττάριος χώρος</a:t>
              </a:r>
              <a:endParaRPr lang="el-GR" sz="1600"/>
            </a:p>
          </p:txBody>
        </p:sp>
        <p:sp>
          <p:nvSpPr>
            <p:cNvPr id="3081" name="Text Box 7"/>
            <p:cNvSpPr txBox="1">
              <a:spLocks noChangeArrowheads="1"/>
            </p:cNvSpPr>
            <p:nvPr/>
          </p:nvSpPr>
          <p:spPr bwMode="auto">
            <a:xfrm>
              <a:off x="3696" y="3293"/>
              <a:ext cx="726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i="1"/>
                <a:t>δίαυλος μεταξύ των κυττάρων</a:t>
              </a:r>
              <a:endParaRPr lang="el-GR" sz="1200"/>
            </a:p>
          </p:txBody>
        </p:sp>
        <p:sp>
          <p:nvSpPr>
            <p:cNvPr id="3082" name="Text Box 8"/>
            <p:cNvSpPr txBox="1">
              <a:spLocks noChangeArrowheads="1"/>
            </p:cNvSpPr>
            <p:nvPr/>
          </p:nvSpPr>
          <p:spPr bwMode="auto">
            <a:xfrm>
              <a:off x="3543" y="2824"/>
              <a:ext cx="83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 i="1">
                  <a:solidFill>
                    <a:srgbClr val="0000FF"/>
                  </a:solidFill>
                </a:rPr>
                <a:t>χασμοσύνδεσμος </a:t>
              </a:r>
              <a:r>
                <a:rPr lang="el-GR" sz="1200"/>
                <a:t>(συμβολή επικοινωνίας)</a:t>
              </a:r>
            </a:p>
          </p:txBody>
        </p:sp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3515" y="2143"/>
              <a:ext cx="86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b="1" i="1">
                  <a:solidFill>
                    <a:srgbClr val="0000FF"/>
                  </a:solidFill>
                </a:rPr>
                <a:t>δεσμοσωμάτιο </a:t>
              </a:r>
              <a:r>
                <a:rPr lang="el-GR" sz="1200"/>
                <a:t>(συμβολή προσκόλλησης)</a:t>
              </a:r>
            </a:p>
          </p:txBody>
        </p:sp>
        <p:sp>
          <p:nvSpPr>
            <p:cNvPr id="3084" name="Text Box 10"/>
            <p:cNvSpPr txBox="1">
              <a:spLocks noChangeArrowheads="1"/>
            </p:cNvSpPr>
            <p:nvPr/>
          </p:nvSpPr>
          <p:spPr bwMode="auto">
            <a:xfrm>
              <a:off x="2381" y="3904"/>
              <a:ext cx="118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800" i="1">
                  <a:solidFill>
                    <a:srgbClr val="993300"/>
                  </a:solidFill>
                </a:rPr>
                <a:t>βασική μεμβράνη</a:t>
              </a:r>
              <a:endParaRPr lang="el-GR" sz="1800"/>
            </a:p>
          </p:txBody>
        </p:sp>
        <p:sp>
          <p:nvSpPr>
            <p:cNvPr id="3085" name="Text Box 11"/>
            <p:cNvSpPr txBox="1">
              <a:spLocks noChangeArrowheads="1"/>
            </p:cNvSpPr>
            <p:nvPr/>
          </p:nvSpPr>
          <p:spPr bwMode="auto">
            <a:xfrm>
              <a:off x="2562" y="981"/>
              <a:ext cx="106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800" i="1">
                  <a:solidFill>
                    <a:srgbClr val="993300"/>
                  </a:solidFill>
                </a:rPr>
                <a:t>γλυκοκάλυκας</a:t>
              </a:r>
              <a:endParaRPr lang="el-GR" sz="1800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 flipH="1">
              <a:off x="2835" y="1183"/>
              <a:ext cx="261" cy="1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 flipH="1">
              <a:off x="2971" y="3777"/>
              <a:ext cx="0" cy="1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88" name="Text Box 14"/>
            <p:cNvSpPr txBox="1">
              <a:spLocks noChangeArrowheads="1"/>
            </p:cNvSpPr>
            <p:nvPr/>
          </p:nvSpPr>
          <p:spPr bwMode="auto">
            <a:xfrm>
              <a:off x="2534" y="1774"/>
              <a:ext cx="41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800" b="1" i="1">
                  <a:solidFill>
                    <a:srgbClr val="0000FF"/>
                  </a:solidFill>
                </a:rPr>
                <a:t>στεγανοί σύνδεσμοι</a:t>
              </a:r>
              <a:endParaRPr lang="el-GR" b="1"/>
            </a:p>
          </p:txBody>
        </p:sp>
      </p:grpSp>
      <p:sp>
        <p:nvSpPr>
          <p:cNvPr id="3075" name="WordArt 15"/>
          <p:cNvSpPr>
            <a:spLocks noChangeArrowheads="1" noChangeShapeType="1" noTextEdit="1"/>
          </p:cNvSpPr>
          <p:nvPr/>
        </p:nvSpPr>
        <p:spPr bwMode="auto">
          <a:xfrm>
            <a:off x="2213422" y="260648"/>
            <a:ext cx="473484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b="1" i="1" kern="10" spc="72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επιθηλιακός </a:t>
            </a:r>
            <a:r>
              <a:rPr lang="el-GR" sz="3600" b="1" i="1" kern="10" spc="72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  <a:r>
              <a:rPr lang="el-GR" sz="3600" b="1" kern="10" spc="72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ιστός</a:t>
            </a:r>
            <a:endParaRPr lang="el-GR" sz="3600" b="1" kern="10" spc="72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17 - Στρογγυλεμένο ορθογώνιο"/>
          <p:cNvSpPr/>
          <p:nvPr/>
        </p:nvSpPr>
        <p:spPr>
          <a:xfrm>
            <a:off x="395536" y="1196752"/>
            <a:ext cx="8424936" cy="5400600"/>
          </a:xfrm>
          <a:prstGeom prst="roundRect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1" name="30 - Ομάδα"/>
          <p:cNvGrpSpPr/>
          <p:nvPr/>
        </p:nvGrpSpPr>
        <p:grpSpPr>
          <a:xfrm>
            <a:off x="827584" y="2466000"/>
            <a:ext cx="7560840" cy="3059943"/>
            <a:chOff x="827584" y="2466000"/>
            <a:chExt cx="7560840" cy="3059943"/>
          </a:xfrm>
        </p:grpSpPr>
        <p:pic>
          <p:nvPicPr>
            <p:cNvPr id="28" name="27 - Εικόνα" descr="Illu_epithelium cleare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2492896"/>
              <a:ext cx="7560840" cy="3024336"/>
            </a:xfrm>
            <a:prstGeom prst="rect">
              <a:avLst/>
            </a:prstGeom>
          </p:spPr>
        </p:pic>
        <p:sp>
          <p:nvSpPr>
            <p:cNvPr id="26" name="25 - TextBox"/>
            <p:cNvSpPr txBox="1"/>
            <p:nvPr/>
          </p:nvSpPr>
          <p:spPr>
            <a:xfrm>
              <a:off x="6876256" y="3378478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μεταβατικό</a:t>
              </a:r>
              <a:endParaRPr lang="el-GR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827584" y="4941168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πολύστιβο</a:t>
              </a:r>
              <a:r>
                <a:rPr lang="el-GR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1600" i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πλακώδες</a:t>
              </a:r>
              <a:endParaRPr lang="el-GR" sz="16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2699792" y="486044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πολύστιβο</a:t>
              </a:r>
              <a:r>
                <a:rPr lang="el-GR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1600" i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κυβοειδές</a:t>
              </a:r>
              <a:endParaRPr lang="el-GR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4644008" y="4932457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ψευδοπολύστιβο</a:t>
              </a:r>
              <a:endParaRPr lang="el-G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l-GR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1600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κυλινδρικό</a:t>
              </a:r>
              <a:endParaRPr lang="el-GR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1115616" y="2780928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απλό </a:t>
              </a:r>
              <a:r>
                <a:rPr lang="el-GR" sz="1600" i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πλακώδες</a:t>
              </a:r>
              <a:endParaRPr lang="el-GR" sz="16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3131840" y="2730406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απλό </a:t>
              </a:r>
              <a:r>
                <a:rPr lang="el-GR" sz="1600" i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κυβοειδές</a:t>
              </a:r>
              <a:endParaRPr lang="el-GR" sz="16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4968000" y="2466000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απλό </a:t>
              </a:r>
              <a:r>
                <a:rPr lang="el-GR" sz="1600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κυλινδρικό</a:t>
              </a:r>
              <a:endParaRPr lang="el-GR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lood_vessel_endothelium,_SEM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463997"/>
            <a:ext cx="4824536" cy="4269259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979712" y="908720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νδοθήλιο </a:t>
            </a:r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αγγείου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- Ομάδα"/>
          <p:cNvGrpSpPr/>
          <p:nvPr/>
        </p:nvGrpSpPr>
        <p:grpSpPr>
          <a:xfrm>
            <a:off x="2123728" y="260920"/>
            <a:ext cx="4960937" cy="6242568"/>
            <a:chOff x="2123728" y="260920"/>
            <a:chExt cx="4960937" cy="6242568"/>
          </a:xfrm>
        </p:grpSpPr>
        <p:pic>
          <p:nvPicPr>
            <p:cNvPr id="2" name="Picture 9" descr="image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260920"/>
              <a:ext cx="474345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10"/>
            <p:cNvSpPr txBox="1">
              <a:spLocks noChangeArrowheads="1"/>
            </p:cNvSpPr>
            <p:nvPr/>
          </p:nvSpPr>
          <p:spPr bwMode="auto">
            <a:xfrm>
              <a:off x="4203353" y="3104133"/>
              <a:ext cx="28813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000" i="1" dirty="0"/>
                <a:t>αναπνευστικό επιθήλιο</a:t>
              </a:r>
            </a:p>
          </p:txBody>
        </p:sp>
        <p:grpSp>
          <p:nvGrpSpPr>
            <p:cNvPr id="11" name="10 - Ομάδα"/>
            <p:cNvGrpSpPr/>
            <p:nvPr/>
          </p:nvGrpSpPr>
          <p:grpSpPr>
            <a:xfrm>
              <a:off x="2376000" y="3834000"/>
              <a:ext cx="3420136" cy="2669488"/>
              <a:chOff x="2376000" y="3834000"/>
              <a:chExt cx="3420136" cy="2669488"/>
            </a:xfrm>
          </p:grpSpPr>
          <p:pic>
            <p:nvPicPr>
              <p:cNvPr id="5" name="4 - Εικόνα" descr="cil_col_1 cleared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31840" y="4035896"/>
                <a:ext cx="2593256" cy="2467592"/>
              </a:xfrm>
              <a:prstGeom prst="rect">
                <a:avLst/>
              </a:prstGeom>
            </p:spPr>
          </p:pic>
          <p:sp>
            <p:nvSpPr>
              <p:cNvPr id="6" name="5 - TextBox"/>
              <p:cNvSpPr txBox="1"/>
              <p:nvPr/>
            </p:nvSpPr>
            <p:spPr>
              <a:xfrm>
                <a:off x="2934000" y="3996000"/>
                <a:ext cx="9361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 smtClean="0"/>
                  <a:t>κροσσοί</a:t>
                </a:r>
                <a:endParaRPr lang="el-GR" sz="1600" dirty="0"/>
              </a:p>
            </p:txBody>
          </p:sp>
          <p:sp>
            <p:nvSpPr>
              <p:cNvPr id="7" name="6 - TextBox"/>
              <p:cNvSpPr txBox="1"/>
              <p:nvPr/>
            </p:nvSpPr>
            <p:spPr>
              <a:xfrm>
                <a:off x="5004048" y="3960000"/>
                <a:ext cx="7920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dirty="0" err="1" smtClean="0"/>
                  <a:t>βλέννη</a:t>
                </a:r>
                <a:endParaRPr lang="el-GR" sz="1600" dirty="0"/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4104000" y="3834000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100" dirty="0" smtClean="0"/>
                  <a:t>καλυκοειδές κύτταρο</a:t>
                </a:r>
                <a:endParaRPr lang="el-GR" sz="1100" dirty="0"/>
              </a:p>
            </p:txBody>
          </p:sp>
          <p:sp>
            <p:nvSpPr>
              <p:cNvPr id="9" name="8 - TextBox"/>
              <p:cNvSpPr txBox="1"/>
              <p:nvPr/>
            </p:nvSpPr>
            <p:spPr>
              <a:xfrm>
                <a:off x="2376000" y="5256000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sz="1100" dirty="0" smtClean="0"/>
                  <a:t>κυλινδρικό κύτταρο</a:t>
                </a:r>
                <a:endParaRPr lang="el-GR" sz="1100" dirty="0"/>
              </a:p>
            </p:txBody>
          </p:sp>
        </p:grpSp>
      </p:grpSp>
      <p:pic>
        <p:nvPicPr>
          <p:cNvPr id="13" name="12 - Εικόνα" descr="C0051553-Respiratory_ciliated_epithelium-S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6500" y="88900"/>
            <a:ext cx="6731000" cy="6680200"/>
          </a:xfrm>
          <a:prstGeom prst="rect">
            <a:avLst/>
          </a:prstGeom>
        </p:spPr>
      </p:pic>
      <p:grpSp>
        <p:nvGrpSpPr>
          <p:cNvPr id="18" name="17 - Ομάδα"/>
          <p:cNvGrpSpPr/>
          <p:nvPr/>
        </p:nvGrpSpPr>
        <p:grpSpPr>
          <a:xfrm>
            <a:off x="385074" y="116632"/>
            <a:ext cx="8082973" cy="6624736"/>
            <a:chOff x="385074" y="116632"/>
            <a:chExt cx="8082973" cy="6624736"/>
          </a:xfrm>
        </p:grpSpPr>
        <p:pic>
          <p:nvPicPr>
            <p:cNvPr id="14" name="13 - Εικόνα" descr="P4140008-Ciliated_epithelium_in_nose-SP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-869835" y="1371541"/>
              <a:ext cx="6552728" cy="4042910"/>
            </a:xfrm>
            <a:prstGeom prst="rect">
              <a:avLst/>
            </a:prstGeom>
          </p:spPr>
        </p:pic>
        <p:pic>
          <p:nvPicPr>
            <p:cNvPr id="15" name="14 - Εικόνα" descr="P5800049-False-colour_SEM_of_tracheal_epithelium-SP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8464" y="1640171"/>
              <a:ext cx="3849960" cy="5101197"/>
            </a:xfrm>
            <a:prstGeom prst="rect">
              <a:avLst/>
            </a:prstGeom>
          </p:spPr>
        </p:pic>
        <p:sp>
          <p:nvSpPr>
            <p:cNvPr id="16" name="15 - TextBox"/>
            <p:cNvSpPr txBox="1"/>
            <p:nvPr/>
          </p:nvSpPr>
          <p:spPr>
            <a:xfrm>
              <a:off x="6948264" y="1609636"/>
              <a:ext cx="15197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Τραχεία</a:t>
              </a:r>
              <a:endPara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3203848" y="116632"/>
              <a:ext cx="1115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Ρινικό</a:t>
              </a:r>
              <a:endPara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I0000ArW4h_r1Kz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3099" y="548680"/>
            <a:ext cx="2986893" cy="3433210"/>
          </a:xfrm>
          <a:prstGeom prst="rect">
            <a:avLst/>
          </a:prstGeom>
        </p:spPr>
      </p:pic>
      <p:pic>
        <p:nvPicPr>
          <p:cNvPr id="10" name="9 - Εικόνα" descr="villi F1_medi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39193" y="3521447"/>
            <a:ext cx="2795786" cy="3474988"/>
          </a:xfrm>
          <a:prstGeom prst="rect">
            <a:avLst/>
          </a:prstGeom>
        </p:spPr>
      </p:pic>
      <p:pic>
        <p:nvPicPr>
          <p:cNvPr id="11" name="10 - Εικόνα" descr="ileum_vd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4664"/>
            <a:ext cx="3810000" cy="2540000"/>
          </a:xfrm>
          <a:prstGeom prst="rect">
            <a:avLst/>
          </a:prstGeom>
        </p:spPr>
      </p:pic>
      <p:pic>
        <p:nvPicPr>
          <p:cNvPr id="12" name="11 - Εικόνα" descr="ileum_vd_2b clea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068960"/>
            <a:ext cx="3810000" cy="34163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90872" y="-162272"/>
            <a:ext cx="4042792" cy="1143000"/>
          </a:xfrm>
        </p:spPr>
        <p:txBody>
          <a:bodyPr/>
          <a:lstStyle/>
          <a:p>
            <a:r>
              <a:rPr lang="el-GR" i="1" dirty="0" smtClean="0">
                <a:solidFill>
                  <a:srgbClr val="FF3399"/>
                </a:solidFill>
              </a:rPr>
              <a:t>Λ</a:t>
            </a:r>
            <a:r>
              <a:rPr lang="el-GR" i="1" dirty="0" smtClean="0">
                <a:solidFill>
                  <a:srgbClr val="FF3399"/>
                </a:solidFill>
              </a:rPr>
              <a:t>επτό </a:t>
            </a:r>
            <a:r>
              <a:rPr lang="el-GR" i="1" dirty="0" smtClean="0">
                <a:solidFill>
                  <a:srgbClr val="FF3399"/>
                </a:solidFill>
              </a:rPr>
              <a:t>έντερο</a:t>
            </a:r>
            <a:endParaRPr lang="el-GR" i="1" dirty="0">
              <a:solidFill>
                <a:srgbClr val="FF3399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608000" y="324720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33CC"/>
                </a:solidFill>
                <a:latin typeface="Comic Sans MS" pitchFamily="66" charset="0"/>
              </a:rPr>
              <a:t>μυϊκή στιβάδα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102000" y="612000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660066"/>
                </a:solidFill>
                <a:latin typeface="Comic Sans MS" pitchFamily="66" charset="0"/>
              </a:rPr>
              <a:t>λάχνη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498774"/>
            <a:ext cx="2026568" cy="922114"/>
          </a:xfrm>
        </p:spPr>
        <p:txBody>
          <a:bodyPr/>
          <a:lstStyle/>
          <a:p>
            <a:r>
              <a:rPr lang="el-G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Λάχνες</a:t>
            </a:r>
            <a:endParaRPr lang="el-G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www.misterseed.com/LATESTnews/NOV2004/bod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22412"/>
            <a:ext cx="3337553" cy="2002532"/>
          </a:xfrm>
          <a:prstGeom prst="rect">
            <a:avLst/>
          </a:prstGeom>
          <a:noFill/>
        </p:spPr>
      </p:pic>
      <p:pic>
        <p:nvPicPr>
          <p:cNvPr id="8" name="7 - Εικόνα" descr="I0000WYx90MYfRf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764704"/>
            <a:ext cx="2520280" cy="2167440"/>
          </a:xfrm>
          <a:prstGeom prst="rect">
            <a:avLst/>
          </a:prstGeom>
        </p:spPr>
      </p:pic>
      <p:pic>
        <p:nvPicPr>
          <p:cNvPr id="9" name="8 - Εικόνα" descr="villi clip_image011 clea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996952"/>
            <a:ext cx="3713343" cy="3632324"/>
          </a:xfrm>
          <a:prstGeom prst="rect">
            <a:avLst/>
          </a:prstGeom>
        </p:spPr>
      </p:pic>
      <p:pic>
        <p:nvPicPr>
          <p:cNvPr id="10" name="9 - Εικόνα" descr="Healthy-Vil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0240" y="2996952"/>
            <a:ext cx="29718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- Ομάδα"/>
          <p:cNvGrpSpPr/>
          <p:nvPr/>
        </p:nvGrpSpPr>
        <p:grpSpPr>
          <a:xfrm>
            <a:off x="1224000" y="345430"/>
            <a:ext cx="6804384" cy="5243810"/>
            <a:chOff x="1224000" y="345430"/>
            <a:chExt cx="6804384" cy="5243810"/>
          </a:xfrm>
        </p:grpSpPr>
        <p:sp>
          <p:nvSpPr>
            <p:cNvPr id="2" name="1 - Ορθογώνιο"/>
            <p:cNvSpPr/>
            <p:nvPr/>
          </p:nvSpPr>
          <p:spPr>
            <a:xfrm>
              <a:off x="3486235" y="345430"/>
              <a:ext cx="221522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0070C0"/>
                  </a:solidFill>
                </a:rPr>
                <a:t>Αδένες</a:t>
              </a:r>
              <a:endParaRPr lang="el-G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</a:endParaRPr>
            </a:p>
          </p:txBody>
        </p:sp>
        <p:pic>
          <p:nvPicPr>
            <p:cNvPr id="5" name="4 - Εικόνα" descr="endocrineglands cleare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2234722"/>
              <a:ext cx="3927205" cy="2490422"/>
            </a:xfrm>
            <a:prstGeom prst="rect">
              <a:avLst/>
            </a:prstGeom>
          </p:spPr>
        </p:pic>
        <p:sp>
          <p:nvSpPr>
            <p:cNvPr id="6" name="5 - TextBox"/>
            <p:cNvSpPr txBox="1"/>
            <p:nvPr/>
          </p:nvSpPr>
          <p:spPr>
            <a:xfrm>
              <a:off x="1602000" y="23040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εκκρίματα</a:t>
              </a:r>
              <a:endParaRPr lang="el-GR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1224000" y="3861048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ουσίες παραγόμενες από τον αδένα</a:t>
              </a:r>
              <a:endParaRPr lang="el-GR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7 - TextBox"/>
            <p:cNvSpPr txBox="1"/>
            <p:nvPr/>
          </p:nvSpPr>
          <p:spPr>
            <a:xfrm>
              <a:off x="4067944" y="2977788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chemeClr val="accent2">
                      <a:lumMod val="75000"/>
                    </a:schemeClr>
                  </a:solidFill>
                </a:rPr>
                <a:t>επιφάνεια δέρματος</a:t>
              </a:r>
              <a:endParaRPr lang="el-GR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6300192" y="2996952"/>
              <a:ext cx="151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accent6">
                      <a:lumMod val="75000"/>
                    </a:schemeClr>
                  </a:solidFill>
                </a:rPr>
                <a:t>ορμόνες εκκρινόμενες στο αίμα</a:t>
              </a:r>
              <a:endParaRPr lang="el-G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6300192" y="2276872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solidFill>
                    <a:srgbClr val="FF0000"/>
                  </a:solidFill>
                </a:rPr>
                <a:t>κυκλοφορία αίματος στα τριχοειδή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1736099" y="1484784"/>
              <a:ext cx="31239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εξωκρινής</a:t>
              </a:r>
              <a:endParaRPr lang="el-G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4519088" y="4665910"/>
              <a:ext cx="34372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l-GR" sz="5400" b="1" cap="none" spc="0" dirty="0" smtClean="0">
                  <a:ln w="11430"/>
                  <a:solidFill>
                    <a:schemeClr val="bg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ενδοκρινής</a:t>
              </a:r>
              <a:endParaRPr lang="el-GR" sz="5400" b="1" cap="none" spc="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5" name="14 - Στρογγυλεμένο ορθογώνιο"/>
          <p:cNvSpPr/>
          <p:nvPr/>
        </p:nvSpPr>
        <p:spPr>
          <a:xfrm>
            <a:off x="683568" y="1340768"/>
            <a:ext cx="7704856" cy="489654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7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2" name="31 - Ομάδα"/>
          <p:cNvGrpSpPr/>
          <p:nvPr/>
        </p:nvGrpSpPr>
        <p:grpSpPr>
          <a:xfrm>
            <a:off x="1224000" y="1612824"/>
            <a:ext cx="6660368" cy="4336456"/>
            <a:chOff x="1440000" y="1396800"/>
            <a:chExt cx="6156336" cy="4336456"/>
          </a:xfrm>
        </p:grpSpPr>
        <p:pic>
          <p:nvPicPr>
            <p:cNvPr id="16" name="15 - Εικόνα" descr="Glands cleare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656" y="1404988"/>
              <a:ext cx="6120680" cy="4328268"/>
            </a:xfrm>
            <a:prstGeom prst="rect">
              <a:avLst/>
            </a:prstGeom>
          </p:spPr>
        </p:pic>
        <p:sp>
          <p:nvSpPr>
            <p:cNvPr id="17" name="16 - TextBox"/>
            <p:cNvSpPr txBox="1"/>
            <p:nvPr/>
          </p:nvSpPr>
          <p:spPr>
            <a:xfrm>
              <a:off x="1475656" y="2073622"/>
              <a:ext cx="792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απλή</a:t>
              </a:r>
              <a:r>
                <a:rPr lang="el-GR" sz="1600" dirty="0" smtClean="0"/>
                <a:t> δομή πόρου</a:t>
              </a:r>
              <a:endParaRPr lang="el-GR" sz="1600" dirty="0"/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2267744" y="2730986"/>
              <a:ext cx="9361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i="1" dirty="0" smtClean="0"/>
                <a:t>απλός </a:t>
              </a:r>
              <a:r>
                <a:rPr lang="el-GR" sz="1000" i="1" dirty="0" smtClean="0">
                  <a:solidFill>
                    <a:srgbClr val="0070C0"/>
                  </a:solidFill>
                </a:rPr>
                <a:t>σωληνοειδής</a:t>
              </a:r>
              <a:r>
                <a:rPr lang="el-GR" sz="1000" i="1" dirty="0" smtClean="0"/>
                <a:t> </a:t>
              </a:r>
              <a:r>
                <a:rPr lang="el-GR" sz="1000" dirty="0" smtClean="0"/>
                <a:t>(έντερο)</a:t>
              </a:r>
              <a:endParaRPr lang="el-GR" sz="1000" dirty="0"/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3275856" y="2708920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00" i="1" dirty="0" smtClean="0"/>
                <a:t>απλός  διακλαδισμένος </a:t>
              </a:r>
              <a:r>
                <a:rPr lang="el-GR" sz="1000" i="1" dirty="0" smtClean="0">
                  <a:solidFill>
                    <a:srgbClr val="0070C0"/>
                  </a:solidFill>
                </a:rPr>
                <a:t>σωληνοειδής</a:t>
              </a:r>
              <a:r>
                <a:rPr lang="el-GR" sz="1000" i="1" dirty="0" smtClean="0"/>
                <a:t> </a:t>
              </a:r>
              <a:r>
                <a:rPr lang="el-GR" sz="1000" dirty="0" smtClean="0"/>
                <a:t>(στόμαχος)</a:t>
              </a:r>
              <a:endParaRPr lang="el-GR" sz="1000" dirty="0"/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2592000" y="4797152"/>
              <a:ext cx="1440160" cy="57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i="1" dirty="0" smtClean="0"/>
                <a:t>σύνθετος </a:t>
              </a:r>
              <a:r>
                <a:rPr lang="el-GR" sz="1000" i="1" dirty="0" smtClean="0">
                  <a:solidFill>
                    <a:srgbClr val="0070C0"/>
                  </a:solidFill>
                </a:rPr>
                <a:t>σωληνοειδής</a:t>
              </a:r>
              <a:r>
                <a:rPr lang="el-GR" sz="1000" i="1" dirty="0" smtClean="0"/>
                <a:t> </a:t>
              </a:r>
              <a:r>
                <a:rPr lang="el-GR" sz="1000" dirty="0" smtClean="0"/>
                <a:t>(δωδεκαδακτυλικοί αδένες λεπτού εντέρου)</a:t>
              </a:r>
              <a:endParaRPr lang="el-GR" sz="1000" dirty="0"/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1440000" y="4005064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σύνθετη</a:t>
              </a:r>
              <a:r>
                <a:rPr lang="el-GR" sz="1600" dirty="0" smtClean="0"/>
                <a:t> δομή πόρου</a:t>
              </a:r>
              <a:endParaRPr lang="el-GR" sz="1600" dirty="0"/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4716016" y="2802994"/>
              <a:ext cx="7920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i="1" dirty="0" smtClean="0"/>
                <a:t>απλός </a:t>
              </a:r>
              <a:r>
                <a:rPr lang="el-GR" sz="1000" i="1" dirty="0" smtClean="0">
                  <a:solidFill>
                    <a:srgbClr val="FF0000"/>
                  </a:solidFill>
                </a:rPr>
                <a:t>κυψελώδης</a:t>
              </a:r>
              <a:r>
                <a:rPr lang="el-GR" sz="1000" i="1" dirty="0" smtClean="0"/>
                <a:t> </a:t>
              </a:r>
              <a:r>
                <a:rPr lang="el-GR" sz="1000" dirty="0" smtClean="0"/>
                <a:t>(</a:t>
              </a:r>
              <a:r>
                <a:rPr lang="el-GR" sz="1000" dirty="0" smtClean="0">
                  <a:sym typeface="Symbol"/>
                </a:rPr>
                <a:t></a:t>
              </a:r>
              <a:r>
                <a:rPr lang="el-GR" sz="1000" dirty="0" smtClean="0"/>
                <a:t>)</a:t>
              </a:r>
              <a:endParaRPr lang="el-GR" sz="1000" dirty="0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5940152" y="2780928"/>
              <a:ext cx="15121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i="1" dirty="0" smtClean="0"/>
                <a:t>απλός διακλαδισμένος </a:t>
              </a:r>
              <a:r>
                <a:rPr lang="el-GR" sz="1000" i="1" dirty="0" smtClean="0">
                  <a:solidFill>
                    <a:srgbClr val="FF0000"/>
                  </a:solidFill>
                </a:rPr>
                <a:t>κυψελώδης</a:t>
              </a:r>
              <a:r>
                <a:rPr lang="el-GR" sz="1000" i="1" dirty="0" smtClean="0"/>
                <a:t> </a:t>
              </a:r>
              <a:r>
                <a:rPr lang="el-GR" sz="1000" dirty="0" smtClean="0"/>
                <a:t>(</a:t>
              </a:r>
              <a:r>
                <a:rPr lang="el-GR" sz="1000" dirty="0" smtClean="0">
                  <a:sym typeface="Symbol"/>
                </a:rPr>
                <a:t>σμηγματογόνοι αδένες</a:t>
              </a:r>
              <a:r>
                <a:rPr lang="el-GR" sz="1000" dirty="0" smtClean="0"/>
                <a:t>)</a:t>
              </a:r>
              <a:endParaRPr lang="el-GR" sz="1000" dirty="0"/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4626000" y="4797152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i="1" dirty="0" smtClean="0"/>
                <a:t>σύνθετος </a:t>
              </a:r>
              <a:r>
                <a:rPr lang="el-GR" sz="1000" i="1" dirty="0" smtClean="0">
                  <a:solidFill>
                    <a:srgbClr val="FF0000"/>
                  </a:solidFill>
                </a:rPr>
                <a:t>κυψελώδης</a:t>
              </a:r>
              <a:r>
                <a:rPr lang="el-GR" sz="1000" i="1" dirty="0" smtClean="0"/>
                <a:t> </a:t>
              </a:r>
              <a:r>
                <a:rPr lang="el-GR" sz="1000" dirty="0" smtClean="0"/>
                <a:t>(</a:t>
              </a:r>
              <a:r>
                <a:rPr lang="el-GR" sz="1000" dirty="0" smtClean="0">
                  <a:sym typeface="Symbol"/>
                </a:rPr>
                <a:t>μαστικοί αδένες</a:t>
              </a:r>
              <a:r>
                <a:rPr lang="el-GR" sz="1000" dirty="0" smtClean="0"/>
                <a:t>)</a:t>
              </a:r>
              <a:endParaRPr lang="el-GR" sz="1000" dirty="0"/>
            </a:p>
          </p:txBody>
        </p:sp>
        <p:sp>
          <p:nvSpPr>
            <p:cNvPr id="26" name="25 - TextBox"/>
            <p:cNvSpPr txBox="1"/>
            <p:nvPr/>
          </p:nvSpPr>
          <p:spPr>
            <a:xfrm>
              <a:off x="6156176" y="4797152"/>
              <a:ext cx="1296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000" i="1" dirty="0" smtClean="0"/>
                <a:t>σύνθετος </a:t>
              </a:r>
              <a:r>
                <a:rPr lang="el-GR" sz="1000" i="1" dirty="0" err="1" smtClean="0">
                  <a:solidFill>
                    <a:srgbClr val="0070C0"/>
                  </a:solidFill>
                </a:rPr>
                <a:t>σωληνο</a:t>
              </a:r>
              <a:r>
                <a:rPr lang="el-GR" sz="1000" i="1" dirty="0" err="1" smtClean="0">
                  <a:solidFill>
                    <a:srgbClr val="FF0000"/>
                  </a:solidFill>
                </a:rPr>
                <a:t>κυψελώδης</a:t>
              </a:r>
              <a:r>
                <a:rPr lang="el-GR" sz="1000" i="1" dirty="0" smtClean="0"/>
                <a:t> </a:t>
              </a:r>
              <a:r>
                <a:rPr lang="el-GR" sz="1000" dirty="0" smtClean="0"/>
                <a:t>(</a:t>
              </a:r>
              <a:r>
                <a:rPr lang="el-GR" sz="1000" dirty="0" smtClean="0">
                  <a:sym typeface="Symbol"/>
                </a:rPr>
                <a:t>σιελογόνοι αδένες</a:t>
              </a:r>
              <a:r>
                <a:rPr lang="el-GR" sz="1000" dirty="0" smtClean="0"/>
                <a:t>)</a:t>
              </a:r>
              <a:endParaRPr lang="el-GR" sz="1000" dirty="0"/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4716016" y="1396800"/>
              <a:ext cx="2457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κυψελώδης</a:t>
              </a:r>
              <a:r>
                <a:rPr lang="el-GR" sz="1400" i="1" dirty="0" smtClean="0"/>
                <a:t>  </a:t>
              </a:r>
              <a:r>
                <a:rPr lang="el-GR" sz="1200" dirty="0" smtClean="0"/>
                <a:t>εκκριτική δομή</a:t>
              </a:r>
              <a:endParaRPr lang="el-GR" sz="1200" dirty="0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2232000" y="1396800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σωληνοειδής</a:t>
              </a:r>
              <a:r>
                <a:rPr lang="el-GR" sz="1400" i="1" dirty="0" smtClean="0"/>
                <a:t>  </a:t>
              </a:r>
              <a:r>
                <a:rPr lang="el-GR" sz="1200" dirty="0" smtClean="0"/>
                <a:t>εκκριτική δομή</a:t>
              </a:r>
              <a:endParaRPr lang="el-GR" sz="1200" dirty="0"/>
            </a:p>
          </p:txBody>
        </p:sp>
        <p:sp>
          <p:nvSpPr>
            <p:cNvPr id="29" name="28 - TextBox"/>
            <p:cNvSpPr txBox="1"/>
            <p:nvPr/>
          </p:nvSpPr>
          <p:spPr>
            <a:xfrm>
              <a:off x="1907704" y="537321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800" dirty="0" smtClean="0"/>
                <a:t>επιφανειακό επιθήλιο</a:t>
              </a:r>
              <a:endParaRPr lang="el-GR" sz="800" dirty="0"/>
            </a:p>
          </p:txBody>
        </p:sp>
        <p:sp>
          <p:nvSpPr>
            <p:cNvPr id="30" name="29 - TextBox"/>
            <p:cNvSpPr txBox="1"/>
            <p:nvPr/>
          </p:nvSpPr>
          <p:spPr>
            <a:xfrm>
              <a:off x="3275856" y="5436000"/>
              <a:ext cx="504056" cy="223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800" dirty="0" smtClean="0"/>
                <a:t>πόρος</a:t>
              </a:r>
              <a:endParaRPr lang="el-GR" sz="800" dirty="0"/>
            </a:p>
          </p:txBody>
        </p:sp>
        <p:sp>
          <p:nvSpPr>
            <p:cNvPr id="31" name="30 - TextBox"/>
            <p:cNvSpPr txBox="1"/>
            <p:nvPr/>
          </p:nvSpPr>
          <p:spPr>
            <a:xfrm>
              <a:off x="3797984" y="5373216"/>
              <a:ext cx="91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800" dirty="0" smtClean="0"/>
                <a:t>εκκριτικό επιθήλιο</a:t>
              </a:r>
              <a:endParaRPr lang="el-GR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495</Words>
  <Application>Microsoft Office PowerPoint</Application>
  <PresentationFormat>On-screen Show (4:3)</PresentationFormat>
  <Paragraphs>178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Batang</vt:lpstr>
      <vt:lpstr>Calibri</vt:lpstr>
      <vt:lpstr>Century Gothic</vt:lpstr>
      <vt:lpstr>Comic Sans MS</vt:lpstr>
      <vt:lpstr>Haettenschweiler</vt:lpstr>
      <vt:lpstr>Symbol</vt:lpstr>
      <vt:lpstr>Times New Roman</vt:lpstr>
      <vt:lpstr>Θέμα του Office</vt:lpstr>
      <vt:lpstr>1. Από το κύτταρο στον οργανισμό</vt:lpstr>
      <vt:lpstr>Διαφοροποίηση</vt:lpstr>
      <vt:lpstr>PowerPoint Presentation</vt:lpstr>
      <vt:lpstr>PowerPoint Presentation</vt:lpstr>
      <vt:lpstr>PowerPoint Presentation</vt:lpstr>
      <vt:lpstr>PowerPoint Presentation</vt:lpstr>
      <vt:lpstr>Λεπτό έντερο</vt:lpstr>
      <vt:lpstr>Λάχνες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Μυϊκός ιστός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Από το κύτταρο στον οργανισμό</dc:title>
  <cp:lastModifiedBy>Marianthi</cp:lastModifiedBy>
  <dcterms:created xsi:type="dcterms:W3CDTF">2011-09-22T16:23:57Z</dcterms:created>
  <dcterms:modified xsi:type="dcterms:W3CDTF">2015-09-21T14:05:35Z</dcterms:modified>
</cp:coreProperties>
</file>